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slideLayouts/slideLayout16.xml" ContentType="application/vnd.openxmlformats-officedocument.presentationml.slideLayout+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slides/slide44.xml" ContentType="application/vnd.openxmlformats-officedocument.presentationml.slide+xml"/>
  <Override PartName="/ppt/slideLayouts/slideLayout15.xml" ContentType="application/vnd.openxmlformats-officedocument.presentationml.slideLayout+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slides/slide12.xml" ContentType="application/vnd.openxmlformats-officedocument.presentationml.slide+xml"/>
  <Override PartName="/ppt/presProps.xml" ContentType="application/vnd.openxmlformats-officedocument.presentationml.presProps+xml"/>
  <Override PartName="/ppt/slides/slide43.xml" ContentType="application/vnd.openxmlformats-officedocument.presentationml.slide+xml"/>
  <Override PartName="/ppt/slides/slide26.xml" ContentType="application/vnd.openxmlformats-officedocument.presentationml.slide+xml"/>
  <Override PartName="/ppt/slideLayouts/slideLayout14.xml" ContentType="application/vnd.openxmlformats-officedocument.presentationml.slideLayout+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slides/slide49.xml" ContentType="application/vnd.openxmlformats-officedocument.presentationml.slide+xml"/>
  <Override PartName="/ppt/slides/slide42.xml" ContentType="application/vnd.openxmlformats-officedocument.presentationml.slide+xml"/>
  <Override PartName="/ppt/slideLayouts/slideLayout13.xml" ContentType="application/vnd.openxmlformats-officedocument.presentationml.slideLayout+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docProps/app.xml" ContentType="application/vnd.openxmlformats-officedocument.extended-properties+xml"/>
  <Override PartName="/ppt/slides/slide48.xml" ContentType="application/vnd.openxmlformats-officedocument.presentationml.slide+xml"/>
  <Override PartName="/ppt/slides/slide41.xml" ContentType="application/vnd.openxmlformats-officedocument.presentationml.slide+xml"/>
  <Override PartName="/ppt/slides/slide57.xml" ContentType="application/vnd.openxmlformats-officedocument.presentationml.slide+xml"/>
  <Override PartName="/ppt/slideLayouts/slideLayout12.xml" ContentType="application/vnd.openxmlformats-officedocument.presentationml.slideLayout+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slides/slide47.xml" ContentType="application/vnd.openxmlformats-officedocument.presentationml.slide+xml"/>
  <Override PartName="/ppt/slides/slide40.xml" ContentType="application/vnd.openxmlformats-officedocument.presentationml.slide+xml"/>
  <Override PartName="/ppt/slides/slide56.xml" ContentType="application/vnd.openxmlformats-officedocument.presentationml.slid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slides/slide15.xml" ContentType="application/vnd.openxmlformats-officedocument.presentationml.slide+xml"/>
  <Override PartName="/ppt/slides/slide46.xml" ContentType="application/vnd.openxmlformats-officedocument.presentationml.slide+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77" r:id="rId1"/>
  </p:sldMasterIdLst>
  <p:sldIdLst>
    <p:sldId id="256" r:id="rId2"/>
    <p:sldId id="285" r:id="rId3"/>
    <p:sldId id="257" r:id="rId4"/>
    <p:sldId id="286" r:id="rId5"/>
    <p:sldId id="258" r:id="rId6"/>
    <p:sldId id="287" r:id="rId7"/>
    <p:sldId id="259" r:id="rId8"/>
    <p:sldId id="288" r:id="rId9"/>
    <p:sldId id="260" r:id="rId10"/>
    <p:sldId id="261" r:id="rId11"/>
    <p:sldId id="262" r:id="rId12"/>
    <p:sldId id="263" r:id="rId13"/>
    <p:sldId id="264" r:id="rId14"/>
    <p:sldId id="265" r:id="rId15"/>
    <p:sldId id="266" r:id="rId16"/>
    <p:sldId id="267" r:id="rId17"/>
    <p:sldId id="269" r:id="rId18"/>
    <p:sldId id="271" r:id="rId19"/>
    <p:sldId id="273" r:id="rId20"/>
    <p:sldId id="276" r:id="rId21"/>
    <p:sldId id="278" r:id="rId22"/>
    <p:sldId id="280" r:id="rId23"/>
    <p:sldId id="281" r:id="rId24"/>
    <p:sldId id="282" r:id="rId25"/>
    <p:sldId id="283" r:id="rId26"/>
    <p:sldId id="284" r:id="rId27"/>
    <p:sldId id="289" r:id="rId28"/>
    <p:sldId id="290" r:id="rId29"/>
    <p:sldId id="291" r:id="rId30"/>
    <p:sldId id="292" r:id="rId31"/>
    <p:sldId id="293" r:id="rId32"/>
    <p:sldId id="294" r:id="rId33"/>
    <p:sldId id="295" r:id="rId34"/>
    <p:sldId id="296" r:id="rId35"/>
    <p:sldId id="297" r:id="rId36"/>
    <p:sldId id="298" r:id="rId37"/>
    <p:sldId id="299" r:id="rId38"/>
    <p:sldId id="300" r:id="rId39"/>
    <p:sldId id="301" r:id="rId40"/>
    <p:sldId id="302" r:id="rId41"/>
    <p:sldId id="303" r:id="rId42"/>
    <p:sldId id="304" r:id="rId43"/>
    <p:sldId id="305" r:id="rId44"/>
    <p:sldId id="306" r:id="rId45"/>
    <p:sldId id="307" r:id="rId46"/>
    <p:sldId id="308" r:id="rId47"/>
    <p:sldId id="309" r:id="rId48"/>
    <p:sldId id="310" r:id="rId49"/>
    <p:sldId id="311" r:id="rId50"/>
    <p:sldId id="312" r:id="rId51"/>
    <p:sldId id="313" r:id="rId52"/>
    <p:sldId id="314" r:id="rId53"/>
    <p:sldId id="315" r:id="rId54"/>
    <p:sldId id="316" r:id="rId55"/>
    <p:sldId id="317" r:id="rId56"/>
    <p:sldId id="318" r:id="rId57"/>
    <p:sldId id="319" r:id="rId5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99" d="100"/>
          <a:sy n="99" d="100"/>
        </p:scale>
        <p:origin x="-616" y="-10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printerSettings" Target="printerSettings/printerSettings1.bin"/><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presProps" Target="presProps.xml"/><Relationship Id="rId61" Type="http://schemas.openxmlformats.org/officeDocument/2006/relationships/viewProps" Target="viewProps.xml"/><Relationship Id="rId62"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 Id="rId3" Type="http://schemas.openxmlformats.org/officeDocument/2006/relationships/image" Target="../media/image8.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7.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7.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4" Type="http://schemas.openxmlformats.org/officeDocument/2006/relationships/image" Target="../media/image6.png"/><Relationship Id="rId1" Type="http://schemas.openxmlformats.org/officeDocument/2006/relationships/slideMaster" Target="../slideMasters/slideMaster1.xml"/><Relationship Id="rId2"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5BA9BDED-3665-9C44-8EC3-1E84417A743F}" type="datetimeFigureOut">
              <a:rPr lang="en-US" smtClean="0"/>
              <a:pPr/>
              <a:t>5/2/12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A0A1B-C638-A341-BDD2-8774BD33CDE3}" type="slidenum">
              <a:rPr lang="en-US" smtClean="0"/>
              <a:pPr/>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5BA9BDED-3665-9C44-8EC3-1E84417A743F}" type="datetimeFigureOut">
              <a:rPr lang="en-US" smtClean="0"/>
              <a:pPr/>
              <a:t>5/2/12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A0A1B-C638-A341-BDD2-8774BD33CDE3}" type="slidenum">
              <a:rPr lang="en-US" smtClean="0"/>
              <a:pPr/>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5BA9BDED-3665-9C44-8EC3-1E84417A743F}" type="datetimeFigureOut">
              <a:rPr lang="en-US" smtClean="0"/>
              <a:pPr/>
              <a:t>5/2/12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A0A1B-C638-A341-BDD2-8774BD33CDE3}" type="slidenum">
              <a:rPr lang="en-US" smtClean="0"/>
              <a:pPr/>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en-US"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5BA9BDED-3665-9C44-8EC3-1E84417A743F}" type="datetimeFigureOut">
              <a:rPr lang="en-US" smtClean="0"/>
              <a:pPr/>
              <a:t>5/2/12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A0A1B-C638-A341-BDD2-8774BD33CDE3}" type="slidenum">
              <a:rPr lang="en-US" smtClean="0"/>
              <a:pPr/>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5BA9BDED-3665-9C44-8EC3-1E84417A743F}" type="datetimeFigureOut">
              <a:rPr lang="en-US" smtClean="0"/>
              <a:pPr/>
              <a:t>5/2/12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A0A1B-C638-A341-BDD2-8774BD33CDE3}" type="slidenum">
              <a:rPr lang="en-US" smtClean="0"/>
              <a:pPr/>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text styles</a:t>
            </a:r>
          </a:p>
        </p:txBody>
      </p:sp>
      <p:sp>
        <p:nvSpPr>
          <p:cNvPr id="5" name="Date Placeholder 4"/>
          <p:cNvSpPr>
            <a:spLocks noGrp="1"/>
          </p:cNvSpPr>
          <p:nvPr>
            <p:ph type="dt" sz="half" idx="10"/>
          </p:nvPr>
        </p:nvSpPr>
        <p:spPr/>
        <p:txBody>
          <a:bodyPr/>
          <a:lstStyle/>
          <a:p>
            <a:fld id="{5BA9BDED-3665-9C44-8EC3-1E84417A743F}" type="datetimeFigureOut">
              <a:rPr lang="en-US" smtClean="0"/>
              <a:pPr/>
              <a:t>5/2/12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A0A1B-C638-A341-BDD2-8774BD33CDE3}" type="slidenum">
              <a:rPr lang="en-US" smtClean="0"/>
              <a:pPr/>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en-US"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BA9BDED-3665-9C44-8EC3-1E84417A743F}" type="datetimeFigureOut">
              <a:rPr lang="en-US" smtClean="0"/>
              <a:pPr/>
              <a:t>5/2/12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A0A1B-C638-A341-BDD2-8774BD33CDE3}" type="slidenum">
              <a:rPr lang="en-US" smtClean="0"/>
              <a:pPr/>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en-US"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BA9BDED-3665-9C44-8EC3-1E84417A743F}" type="datetimeFigureOut">
              <a:rPr lang="en-US" smtClean="0"/>
              <a:pPr/>
              <a:t>5/2/12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A0A1B-C638-A341-BDD2-8774BD33CDE3}" type="slidenum">
              <a:rPr lang="en-US" smtClean="0"/>
              <a:pPr/>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BA9BDED-3665-9C44-8EC3-1E84417A743F}" type="datetimeFigureOut">
              <a:rPr lang="en-US" smtClean="0"/>
              <a:pPr/>
              <a:t>5/2/12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A0A1B-C638-A341-BDD2-8774BD33CDE3}" type="slidenum">
              <a:rPr lang="en-US" smtClean="0"/>
              <a:pPr/>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en-US"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5BA9BDED-3665-9C44-8EC3-1E84417A743F}" type="datetimeFigureOut">
              <a:rPr lang="en-US" smtClean="0"/>
              <a:pPr/>
              <a:t>5/2/12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A0A1B-C638-A341-BDD2-8774BD33CDE3}" type="slidenum">
              <a:rPr lang="en-US" smtClean="0"/>
              <a:pPr/>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en-US"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A9BDED-3665-9C44-8EC3-1E84417A743F}" type="datetimeFigureOut">
              <a:rPr lang="en-US" smtClean="0"/>
              <a:pPr/>
              <a:t>5/2/12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A0A1B-C638-A341-BDD2-8774BD33CDE3}" type="slidenum">
              <a:rPr lang="en-US" smtClean="0"/>
              <a:pPr/>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BA9BDED-3665-9C44-8EC3-1E84417A743F}" type="datetimeFigureOut">
              <a:rPr lang="en-US" smtClean="0"/>
              <a:pPr/>
              <a:t>5/2/12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A0A1B-C638-A341-BDD2-8774BD33CDE3}" type="slidenum">
              <a:rPr lang="en-US" smtClean="0"/>
              <a:pPr/>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5BA9BDED-3665-9C44-8EC3-1E84417A743F}" type="datetimeFigureOut">
              <a:rPr lang="en-US" smtClean="0"/>
              <a:pPr/>
              <a:t>5/2/12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0A0A1B-C638-A341-BDD2-8774BD33CDE3}" type="slidenum">
              <a:rPr lang="en-US" smtClean="0"/>
              <a:pPr/>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5BA9BDED-3665-9C44-8EC3-1E84417A743F}" type="datetimeFigureOut">
              <a:rPr lang="en-US" smtClean="0"/>
              <a:pPr/>
              <a:t>5/2/12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0A0A1B-C638-A341-BDD2-8774BD33CD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A9BDED-3665-9C44-8EC3-1E84417A743F}" type="datetimeFigureOut">
              <a:rPr lang="en-US" smtClean="0"/>
              <a:pPr/>
              <a:t>5/2/12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0A0A1B-C638-A341-BDD2-8774BD33CD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A9BDED-3665-9C44-8EC3-1E84417A743F}" type="datetimeFigureOut">
              <a:rPr lang="en-US" smtClean="0"/>
              <a:pPr/>
              <a:t>5/2/12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A0A1B-C638-A341-BDD2-8774BD33CDE3}" type="slidenum">
              <a:rPr lang="en-US" smtClean="0"/>
              <a:pPr/>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8"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5BA9BDED-3665-9C44-8EC3-1E84417A743F}" type="datetimeFigureOut">
              <a:rPr lang="en-US" smtClean="0"/>
              <a:pPr/>
              <a:t>5/2/12</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10A0A1B-C638-A341-BDD2-8774BD33CD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jpe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TIP OF THE DAY PT.2</a:t>
            </a:r>
            <a:endParaRPr lang="en-US" dirty="0"/>
          </a:p>
        </p:txBody>
      </p:sp>
      <p:sp>
        <p:nvSpPr>
          <p:cNvPr id="3" name="Subtitle 2"/>
          <p:cNvSpPr>
            <a:spLocks noGrp="1"/>
          </p:cNvSpPr>
          <p:nvPr>
            <p:ph type="subTitle" idx="1"/>
          </p:nvPr>
        </p:nvSpPr>
        <p:spPr>
          <a:xfrm>
            <a:off x="1600201" y="3966882"/>
            <a:ext cx="6762747" cy="593023"/>
          </a:xfrm>
        </p:spPr>
        <p:txBody>
          <a:bodyPr/>
          <a:lstStyle/>
          <a:p>
            <a:r>
              <a:rPr lang="en-US" dirty="0" smtClean="0"/>
              <a:t>Semester Two</a:t>
            </a:r>
            <a:endParaRPr lang="en-US" dirty="0"/>
          </a:p>
        </p:txBody>
      </p:sp>
      <p:sp>
        <p:nvSpPr>
          <p:cNvPr id="4" name="TextBox 3"/>
          <p:cNvSpPr txBox="1"/>
          <p:nvPr/>
        </p:nvSpPr>
        <p:spPr>
          <a:xfrm>
            <a:off x="3117491" y="1192975"/>
            <a:ext cx="184666"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5.Throwing a line away</a:t>
            </a:r>
            <a:endParaRPr lang="en-US" dirty="0"/>
          </a:p>
        </p:txBody>
      </p:sp>
      <p:sp>
        <p:nvSpPr>
          <p:cNvPr id="3" name="Content Placeholder 2"/>
          <p:cNvSpPr>
            <a:spLocks noGrp="1"/>
          </p:cNvSpPr>
          <p:nvPr>
            <p:ph idx="1"/>
          </p:nvPr>
        </p:nvSpPr>
        <p:spPr>
          <a:xfrm>
            <a:off x="571499" y="1620762"/>
            <a:ext cx="8209643" cy="4886476"/>
          </a:xfrm>
        </p:spPr>
        <p:txBody>
          <a:bodyPr>
            <a:normAutofit lnSpcReduction="10000"/>
          </a:bodyPr>
          <a:lstStyle/>
          <a:p>
            <a:r>
              <a:rPr lang="en-US" sz="3200" dirty="0" smtClean="0"/>
              <a:t>This is an act of de-emphasizing a line to give variety or to show a character trying to evade an emotional challenge.</a:t>
            </a:r>
          </a:p>
          <a:p>
            <a:r>
              <a:rPr lang="en-US" sz="3200" dirty="0" smtClean="0"/>
              <a:t>You do this by laying the line out there without particular </a:t>
            </a:r>
            <a:r>
              <a:rPr lang="en-US" sz="3200" dirty="0" err="1" smtClean="0"/>
              <a:t>empasis</a:t>
            </a:r>
            <a:r>
              <a:rPr lang="en-US" sz="3200" dirty="0" smtClean="0"/>
              <a:t>, casually, as if you were just throwing an offhanded remark at someone.</a:t>
            </a:r>
          </a:p>
          <a:p>
            <a:r>
              <a:rPr lang="en-US" sz="3200" dirty="0" smtClean="0"/>
              <a:t>It’s a good way to insert sarcasm. (think of an example)</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b="1" dirty="0" smtClean="0">
                <a:solidFill>
                  <a:schemeClr val="accent5">
                    <a:lumMod val="20000"/>
                    <a:lumOff val="80000"/>
                  </a:schemeClr>
                </a:solidFill>
              </a:rPr>
              <a:t>6.Dropping the End of a Line</a:t>
            </a:r>
            <a:endParaRPr lang="en-US" sz="4200" b="1" dirty="0">
              <a:solidFill>
                <a:schemeClr val="accent5">
                  <a:lumMod val="20000"/>
                  <a:lumOff val="80000"/>
                </a:schemeClr>
              </a:solidFill>
            </a:endParaRPr>
          </a:p>
        </p:txBody>
      </p:sp>
      <p:sp>
        <p:nvSpPr>
          <p:cNvPr id="3" name="Content Placeholder 2"/>
          <p:cNvSpPr>
            <a:spLocks noGrp="1"/>
          </p:cNvSpPr>
          <p:nvPr>
            <p:ph idx="1"/>
          </p:nvPr>
        </p:nvSpPr>
        <p:spPr>
          <a:xfrm>
            <a:off x="411238" y="1657048"/>
            <a:ext cx="8539238" cy="4910666"/>
          </a:xfrm>
        </p:spPr>
        <p:txBody>
          <a:bodyPr>
            <a:normAutofit/>
          </a:bodyPr>
          <a:lstStyle/>
          <a:p>
            <a:r>
              <a:rPr lang="en-US" sz="3200" dirty="0" smtClean="0">
                <a:solidFill>
                  <a:schemeClr val="accent3">
                    <a:lumMod val="20000"/>
                    <a:lumOff val="80000"/>
                  </a:schemeClr>
                </a:solidFill>
              </a:rPr>
              <a:t>American actors infamously drop our energy and volume at the end of a line.  This is bad because it interferes with understanding and a great deal of meaning is invested at the end of lines, especially in Shakespeare and verse plays.</a:t>
            </a:r>
          </a:p>
          <a:p>
            <a:r>
              <a:rPr lang="en-US" sz="3200" dirty="0" smtClean="0">
                <a:solidFill>
                  <a:schemeClr val="accent3">
                    <a:lumMod val="20000"/>
                    <a:lumOff val="80000"/>
                  </a:schemeClr>
                </a:solidFill>
              </a:rPr>
              <a:t>It also makes it hard for your other actors to hear the cue. Practice keeping your energy through the end of a line</a:t>
            </a:r>
            <a:r>
              <a:rPr lang="en-US" sz="3200" smtClean="0">
                <a:solidFill>
                  <a:schemeClr val="accent3">
                    <a:lumMod val="20000"/>
                    <a:lumOff val="80000"/>
                  </a:schemeClr>
                </a:solidFill>
              </a:rPr>
              <a:t>. </a:t>
            </a:r>
            <a:endParaRPr lang="en-US" sz="3200" dirty="0">
              <a:solidFill>
                <a:schemeClr val="accent3">
                  <a:lumMod val="20000"/>
                  <a:lumOff val="80000"/>
                </a:schemeClr>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7.More listening…</a:t>
            </a:r>
            <a:endParaRPr lang="en-US" dirty="0"/>
          </a:p>
        </p:txBody>
      </p:sp>
      <p:sp>
        <p:nvSpPr>
          <p:cNvPr id="3" name="Content Placeholder 2"/>
          <p:cNvSpPr>
            <a:spLocks noGrp="1"/>
          </p:cNvSpPr>
          <p:nvPr>
            <p:ph idx="1"/>
          </p:nvPr>
        </p:nvSpPr>
        <p:spPr>
          <a:xfrm>
            <a:off x="290286" y="1681238"/>
            <a:ext cx="8853714" cy="4910666"/>
          </a:xfrm>
        </p:spPr>
        <p:txBody>
          <a:bodyPr>
            <a:normAutofit fontScale="92500" lnSpcReduction="10000"/>
          </a:bodyPr>
          <a:lstStyle/>
          <a:p>
            <a:r>
              <a:rPr lang="en-US" sz="3200" dirty="0" smtClean="0"/>
              <a:t>OK, so Mr. C says I need to listen.  To what? What for?</a:t>
            </a:r>
          </a:p>
          <a:p>
            <a:r>
              <a:rPr lang="en-US" sz="3200" dirty="0" smtClean="0"/>
              <a:t>Listen for sense</a:t>
            </a:r>
          </a:p>
          <a:p>
            <a:r>
              <a:rPr lang="en-US" sz="3200" dirty="0" smtClean="0"/>
              <a:t>Listen for action</a:t>
            </a:r>
          </a:p>
          <a:p>
            <a:r>
              <a:rPr lang="en-US" sz="3200" dirty="0" smtClean="0"/>
              <a:t>Listen for agreement or disagreement</a:t>
            </a:r>
          </a:p>
          <a:p>
            <a:r>
              <a:rPr lang="en-US" sz="3200" dirty="0" smtClean="0"/>
              <a:t>Listen for tone</a:t>
            </a:r>
          </a:p>
          <a:p>
            <a:r>
              <a:rPr lang="en-US" sz="3200" dirty="0" smtClean="0"/>
              <a:t>Listen for the reason you react (Try a </a:t>
            </a:r>
            <a:r>
              <a:rPr lang="en-US" sz="3200" dirty="0" err="1" smtClean="0"/>
              <a:t>Meisner</a:t>
            </a:r>
            <a:r>
              <a:rPr lang="en-US" sz="3200" dirty="0" smtClean="0"/>
              <a:t> game)</a:t>
            </a:r>
          </a:p>
          <a:p>
            <a:pPr>
              <a:buNone/>
            </a:pPr>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8.Rhythm</a:t>
            </a:r>
            <a:endParaRPr lang="en-US" dirty="0"/>
          </a:p>
        </p:txBody>
      </p:sp>
      <p:sp>
        <p:nvSpPr>
          <p:cNvPr id="3" name="Content Placeholder 2"/>
          <p:cNvSpPr>
            <a:spLocks noGrp="1"/>
          </p:cNvSpPr>
          <p:nvPr>
            <p:ph idx="1"/>
          </p:nvPr>
        </p:nvSpPr>
        <p:spPr>
          <a:xfrm>
            <a:off x="350762" y="1632857"/>
            <a:ext cx="8793238" cy="4934857"/>
          </a:xfrm>
        </p:spPr>
        <p:txBody>
          <a:bodyPr>
            <a:normAutofit lnSpcReduction="10000"/>
          </a:bodyPr>
          <a:lstStyle/>
          <a:p>
            <a:r>
              <a:rPr lang="en-US" sz="3200" dirty="0" smtClean="0"/>
              <a:t>Rhythm on stage comprises of quick, medium and slow, plus loud, medium and soft, plus pauses of any length and how we come out of them.</a:t>
            </a:r>
          </a:p>
          <a:p>
            <a:r>
              <a:rPr lang="en-US" sz="3200" dirty="0" smtClean="0"/>
              <a:t>A playwright creates a rhythm to emphasis or lead to certain events.  Shakespeare was the best at it.</a:t>
            </a:r>
          </a:p>
          <a:p>
            <a:r>
              <a:rPr lang="en-US" sz="3200" dirty="0" smtClean="0"/>
              <a:t>Try to be aware of the playwright’s rhythm choices in the play. </a:t>
            </a:r>
            <a:endParaRPr 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Torque</a:t>
            </a:r>
            <a:endParaRPr lang="en-US" dirty="0"/>
          </a:p>
        </p:txBody>
      </p:sp>
      <p:sp>
        <p:nvSpPr>
          <p:cNvPr id="3" name="Content Placeholder 2"/>
          <p:cNvSpPr>
            <a:spLocks noGrp="1"/>
          </p:cNvSpPr>
          <p:nvPr>
            <p:ph idx="1"/>
          </p:nvPr>
        </p:nvSpPr>
        <p:spPr>
          <a:xfrm>
            <a:off x="181429" y="1705429"/>
            <a:ext cx="8962571" cy="4729238"/>
          </a:xfrm>
        </p:spPr>
        <p:txBody>
          <a:bodyPr>
            <a:normAutofit/>
          </a:bodyPr>
          <a:lstStyle/>
          <a:p>
            <a:r>
              <a:rPr lang="en-US" sz="3200" dirty="0" smtClean="0"/>
              <a:t>In an engine, torque is the maximum drive in the machine at full rev.</a:t>
            </a:r>
          </a:p>
          <a:p>
            <a:r>
              <a:rPr lang="en-US" sz="3200" dirty="0" smtClean="0"/>
              <a:t>In acting it when you reach your emotional intensity.</a:t>
            </a:r>
          </a:p>
          <a:p>
            <a:r>
              <a:rPr lang="en-US" sz="3200" dirty="0" smtClean="0"/>
              <a:t>It’s when you put the pedal to the metal and let it all hang out full bore. </a:t>
            </a:r>
            <a:endParaRPr lang="en-US" sz="3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10.Keeping the lid on</a:t>
            </a:r>
            <a:endParaRPr lang="en-US" dirty="0"/>
          </a:p>
        </p:txBody>
      </p:sp>
      <p:sp>
        <p:nvSpPr>
          <p:cNvPr id="3" name="Content Placeholder 2"/>
          <p:cNvSpPr>
            <a:spLocks noGrp="1"/>
          </p:cNvSpPr>
          <p:nvPr>
            <p:ph idx="1"/>
          </p:nvPr>
        </p:nvSpPr>
        <p:spPr>
          <a:xfrm>
            <a:off x="169333" y="1717524"/>
            <a:ext cx="8732762" cy="4692952"/>
          </a:xfrm>
        </p:spPr>
        <p:txBody>
          <a:bodyPr>
            <a:normAutofit/>
          </a:bodyPr>
          <a:lstStyle/>
          <a:p>
            <a:r>
              <a:rPr lang="en-US" sz="3200" dirty="0" smtClean="0"/>
              <a:t>Keeping the lid on something boiling increases the pressure and the anticipation.</a:t>
            </a:r>
          </a:p>
          <a:p>
            <a:r>
              <a:rPr lang="en-US" sz="3200" dirty="0" smtClean="0"/>
              <a:t>It’s the same in acting choices.  The longer you let a moment simmer to boil the more potent the moment when the energy is released.</a:t>
            </a:r>
          </a:p>
          <a:p>
            <a:r>
              <a:rPr lang="en-US" sz="3200" dirty="0" smtClean="0"/>
              <a:t>This also works in love scenes.  Anticipation and restraint makes the moment of a touch more powerful and meaningful.</a:t>
            </a:r>
            <a:endParaRPr lang="en-US" sz="32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4">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1500" y="0"/>
            <a:ext cx="8001000" cy="1143000"/>
          </a:xfrm>
        </p:spPr>
        <p:txBody>
          <a:bodyPr/>
          <a:lstStyle/>
          <a:p>
            <a:r>
              <a:rPr lang="en-US" dirty="0" smtClean="0">
                <a:solidFill>
                  <a:schemeClr val="accent3">
                    <a:lumMod val="20000"/>
                    <a:lumOff val="80000"/>
                  </a:schemeClr>
                </a:solidFill>
              </a:rPr>
              <a:t>11.Self Reacting</a:t>
            </a:r>
            <a:endParaRPr lang="en-US" dirty="0">
              <a:solidFill>
                <a:schemeClr val="accent3">
                  <a:lumMod val="20000"/>
                  <a:lumOff val="80000"/>
                </a:schemeClr>
              </a:solidFill>
            </a:endParaRPr>
          </a:p>
        </p:txBody>
      </p:sp>
      <p:sp>
        <p:nvSpPr>
          <p:cNvPr id="3" name="Content Placeholder 2"/>
          <p:cNvSpPr>
            <a:spLocks noGrp="1"/>
          </p:cNvSpPr>
          <p:nvPr>
            <p:ph idx="1"/>
          </p:nvPr>
        </p:nvSpPr>
        <p:spPr>
          <a:xfrm>
            <a:off x="270663" y="922587"/>
            <a:ext cx="8567539" cy="5611908"/>
          </a:xfrm>
        </p:spPr>
        <p:txBody>
          <a:bodyPr>
            <a:noAutofit/>
          </a:bodyPr>
          <a:lstStyle/>
          <a:p>
            <a:r>
              <a:rPr lang="en-US" sz="3200" dirty="0" smtClean="0">
                <a:solidFill>
                  <a:schemeClr val="accent4">
                    <a:lumMod val="20000"/>
                    <a:lumOff val="80000"/>
                  </a:schemeClr>
                </a:solidFill>
              </a:rPr>
              <a:t>This refers to leaving yourself open to reacting to things you say as if sometimes they surprise you.  We often say things that just come straight from heart and are not filtered.</a:t>
            </a:r>
          </a:p>
          <a:p>
            <a:r>
              <a:rPr lang="en-US" sz="3200" dirty="0" smtClean="0">
                <a:solidFill>
                  <a:schemeClr val="accent4">
                    <a:lumMod val="20000"/>
                    <a:lumOff val="80000"/>
                  </a:schemeClr>
                </a:solidFill>
              </a:rPr>
              <a:t>Your character needs to be able to react and reflect on the things they say after the words have left their source.</a:t>
            </a:r>
          </a:p>
          <a:p>
            <a:r>
              <a:rPr lang="en-US" sz="3200" dirty="0" smtClean="0">
                <a:solidFill>
                  <a:schemeClr val="accent4">
                    <a:lumMod val="20000"/>
                    <a:lumOff val="80000"/>
                  </a:schemeClr>
                </a:solidFill>
              </a:rPr>
              <a:t>This self awareness makes your character more three </a:t>
            </a:r>
            <a:r>
              <a:rPr lang="en-US" sz="3200" dirty="0" err="1" smtClean="0">
                <a:solidFill>
                  <a:schemeClr val="accent4">
                    <a:lumMod val="20000"/>
                    <a:lumOff val="80000"/>
                  </a:schemeClr>
                </a:solidFill>
              </a:rPr>
              <a:t>dimentional</a:t>
            </a:r>
            <a:endParaRPr lang="en-US" sz="3200" dirty="0">
              <a:solidFill>
                <a:schemeClr val="accent4">
                  <a:lumMod val="20000"/>
                  <a:lumOff val="80000"/>
                </a:schemeClr>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 Agree/Not/ Neutral</a:t>
            </a:r>
            <a:endParaRPr lang="en-US" dirty="0"/>
          </a:p>
        </p:txBody>
      </p:sp>
      <p:sp>
        <p:nvSpPr>
          <p:cNvPr id="3" name="Content Placeholder 2"/>
          <p:cNvSpPr>
            <a:spLocks noGrp="1"/>
          </p:cNvSpPr>
          <p:nvPr>
            <p:ph idx="1"/>
          </p:nvPr>
        </p:nvSpPr>
        <p:spPr>
          <a:xfrm>
            <a:off x="383371" y="1641487"/>
            <a:ext cx="8613870" cy="5056258"/>
          </a:xfrm>
        </p:spPr>
        <p:txBody>
          <a:bodyPr>
            <a:normAutofit/>
          </a:bodyPr>
          <a:lstStyle/>
          <a:p>
            <a:r>
              <a:rPr lang="en-US" sz="3200" dirty="0" smtClean="0"/>
              <a:t>When someone is giving you information you either agree, disagree or are unsure.  You need to make you choices clear the audience in any event.  This drives you into listening which is the biggest key to good acting.</a:t>
            </a:r>
          </a:p>
          <a:p>
            <a:r>
              <a:rPr lang="en-US" sz="3200" dirty="0" smtClean="0"/>
              <a:t>You need to make those decisions in the early reading part of rehearsal and try different methods of reacting based on how the other characters speak to you.</a:t>
            </a:r>
            <a:endParaRPr lang="en-US" sz="3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13.Finding your light</a:t>
            </a:r>
            <a:endParaRPr lang="en-US" dirty="0"/>
          </a:p>
        </p:txBody>
      </p:sp>
      <p:sp>
        <p:nvSpPr>
          <p:cNvPr id="3" name="Content Placeholder 2"/>
          <p:cNvSpPr>
            <a:spLocks noGrp="1"/>
          </p:cNvSpPr>
          <p:nvPr>
            <p:ph idx="1"/>
          </p:nvPr>
        </p:nvSpPr>
        <p:spPr>
          <a:xfrm>
            <a:off x="371391" y="1417637"/>
            <a:ext cx="8506046" cy="5088401"/>
          </a:xfrm>
        </p:spPr>
        <p:txBody>
          <a:bodyPr>
            <a:normAutofit/>
          </a:bodyPr>
          <a:lstStyle/>
          <a:p>
            <a:r>
              <a:rPr lang="en-US" sz="3200" dirty="0" smtClean="0"/>
              <a:t>It is a key technical ability for an actor to be able to feel his light on stage. Designers and directors have gone to great length to light areas you will be acting in, but it is to no avail if the actor continually misses his mark and stands out of the light.</a:t>
            </a:r>
          </a:p>
          <a:p>
            <a:r>
              <a:rPr lang="en-US" sz="3200" dirty="0" smtClean="0"/>
              <a:t>Learn to know the warmth of that light on </a:t>
            </a:r>
            <a:r>
              <a:rPr lang="en-US" sz="3200" smtClean="0"/>
              <a:t>your face.</a:t>
            </a:r>
            <a:endParaRPr lang="en-US" sz="3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Costume life</a:t>
            </a:r>
            <a:endParaRPr lang="en-US" dirty="0"/>
          </a:p>
        </p:txBody>
      </p:sp>
      <p:sp>
        <p:nvSpPr>
          <p:cNvPr id="3" name="Content Placeholder 2"/>
          <p:cNvSpPr>
            <a:spLocks noGrp="1"/>
          </p:cNvSpPr>
          <p:nvPr>
            <p:ph idx="1"/>
          </p:nvPr>
        </p:nvSpPr>
        <p:spPr/>
        <p:txBody>
          <a:bodyPr>
            <a:normAutofit/>
          </a:bodyPr>
          <a:lstStyle/>
          <a:p>
            <a:r>
              <a:rPr lang="en-US" sz="3200" dirty="0" smtClean="0"/>
              <a:t>A good costumer will be going to great care and trouble to put you in a costume that speaks for your character.  Use the costume to help bring life to your creation.</a:t>
            </a:r>
          </a:p>
          <a:p>
            <a:r>
              <a:rPr lang="en-US" sz="3200" dirty="0" smtClean="0"/>
              <a:t>The costume obviously helps you feel the part, but how you show it off and use it makes the picture complete</a:t>
            </a:r>
            <a:endParaRPr lang="en-US" sz="32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1</a:t>
            </a:r>
            <a:endParaRPr lang="en-US" dirty="0"/>
          </a:p>
        </p:txBody>
      </p:sp>
      <p:sp>
        <p:nvSpPr>
          <p:cNvPr id="3" name="Content Placeholder 2"/>
          <p:cNvSpPr>
            <a:spLocks noGrp="1"/>
          </p:cNvSpPr>
          <p:nvPr>
            <p:ph idx="1"/>
          </p:nvPr>
        </p:nvSpPr>
        <p:spPr/>
        <p:txBody>
          <a:bodyPr/>
          <a:lstStyle/>
          <a:p>
            <a:r>
              <a:rPr lang="en-US" dirty="0" smtClean="0"/>
              <a:t>Describe you day so far in as much detail as you can from…</a:t>
            </a:r>
          </a:p>
          <a:p>
            <a:pPr lvl="1"/>
            <a:r>
              <a:rPr lang="en-US" dirty="0" smtClean="0"/>
              <a:t>Waking up</a:t>
            </a:r>
          </a:p>
          <a:p>
            <a:pPr lvl="1"/>
            <a:r>
              <a:rPr lang="en-US" dirty="0" smtClean="0"/>
              <a:t>Getting ready for school</a:t>
            </a:r>
          </a:p>
          <a:p>
            <a:pPr lvl="1"/>
            <a:r>
              <a:rPr lang="en-US" dirty="0" smtClean="0"/>
              <a:t>Breakfast</a:t>
            </a:r>
          </a:p>
          <a:p>
            <a:pPr lvl="1"/>
            <a:r>
              <a:rPr lang="en-US" dirty="0" smtClean="0"/>
              <a:t>What you did or who you saw when you got to school</a:t>
            </a:r>
          </a:p>
          <a:p>
            <a:pPr lvl="1"/>
            <a:r>
              <a:rPr lang="en-US" dirty="0" smtClean="0"/>
              <a:t>What you did and felt going to first class</a:t>
            </a:r>
          </a:p>
          <a:p>
            <a:pPr lvl="1"/>
            <a:r>
              <a:rPr lang="en-US" dirty="0" smtClean="0"/>
              <a:t>What you wish you were doing instead</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 Repetition</a:t>
            </a:r>
            <a:endParaRPr lang="en-US" dirty="0"/>
          </a:p>
        </p:txBody>
      </p:sp>
      <p:sp>
        <p:nvSpPr>
          <p:cNvPr id="3" name="Content Placeholder 2"/>
          <p:cNvSpPr>
            <a:spLocks noGrp="1"/>
          </p:cNvSpPr>
          <p:nvPr>
            <p:ph idx="1"/>
          </p:nvPr>
        </p:nvSpPr>
        <p:spPr/>
        <p:txBody>
          <a:bodyPr>
            <a:normAutofit/>
          </a:bodyPr>
          <a:lstStyle/>
          <a:p>
            <a:r>
              <a:rPr lang="en-US" sz="3200" dirty="0" smtClean="0"/>
              <a:t>It is through repetition that we acquire the freedom to act naturally.  It is the primary goal of the rehearsal process no matter how tedious it may seem.  Repetition of lines, of movement, of intentions, of reactions, engrains the flow into your body, so you can eventually feel free to be spontaneous on stage.</a:t>
            </a:r>
            <a:endParaRPr lang="en-US" sz="32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 Simplify</a:t>
            </a:r>
            <a:endParaRPr lang="en-US" dirty="0"/>
          </a:p>
        </p:txBody>
      </p:sp>
      <p:sp>
        <p:nvSpPr>
          <p:cNvPr id="3" name="Content Placeholder 2"/>
          <p:cNvSpPr>
            <a:spLocks noGrp="1"/>
          </p:cNvSpPr>
          <p:nvPr>
            <p:ph idx="1"/>
          </p:nvPr>
        </p:nvSpPr>
        <p:spPr>
          <a:xfrm>
            <a:off x="187383" y="1551183"/>
            <a:ext cx="8713280" cy="5090797"/>
          </a:xfrm>
        </p:spPr>
        <p:txBody>
          <a:bodyPr>
            <a:normAutofit/>
          </a:bodyPr>
          <a:lstStyle/>
          <a:p>
            <a:r>
              <a:rPr lang="en-US" sz="3200" dirty="0" smtClean="0"/>
              <a:t>In early rehearsals it is good to push the boundaries of your character.  Go as far as you can…but then at some point the director will ask you to bring it back.</a:t>
            </a:r>
          </a:p>
          <a:p>
            <a:r>
              <a:rPr lang="en-US" sz="3200" dirty="0" smtClean="0"/>
              <a:t>As Thoreau says, Simplify, simplify, simplify.</a:t>
            </a:r>
          </a:p>
          <a:p>
            <a:r>
              <a:rPr lang="en-US" sz="3200" dirty="0" smtClean="0"/>
              <a:t>Know where to pull back and when it is helpful.  When it is character and when it is vanity.</a:t>
            </a:r>
            <a:endParaRPr lang="en-US" sz="3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20000"/>
                    <a:lumOff val="80000"/>
                  </a:schemeClr>
                </a:solidFill>
              </a:rPr>
              <a:t>17.Technique</a:t>
            </a:r>
            <a:endParaRPr lang="en-US" dirty="0">
              <a:solidFill>
                <a:schemeClr val="accent6">
                  <a:lumMod val="20000"/>
                  <a:lumOff val="80000"/>
                </a:schemeClr>
              </a:solidFill>
            </a:endParaRPr>
          </a:p>
        </p:txBody>
      </p:sp>
      <p:sp>
        <p:nvSpPr>
          <p:cNvPr id="3" name="Content Placeholder 2"/>
          <p:cNvSpPr>
            <a:spLocks noGrp="1"/>
          </p:cNvSpPr>
          <p:nvPr>
            <p:ph idx="1"/>
          </p:nvPr>
        </p:nvSpPr>
        <p:spPr>
          <a:xfrm>
            <a:off x="405995" y="1634467"/>
            <a:ext cx="8473848" cy="4872173"/>
          </a:xfrm>
        </p:spPr>
        <p:txBody>
          <a:bodyPr>
            <a:normAutofit fontScale="92500"/>
          </a:bodyPr>
          <a:lstStyle/>
          <a:p>
            <a:r>
              <a:rPr lang="en-US" sz="3200" dirty="0" smtClean="0">
                <a:solidFill>
                  <a:schemeClr val="bg1">
                    <a:lumMod val="20000"/>
                    <a:lumOff val="80000"/>
                  </a:schemeClr>
                </a:solidFill>
              </a:rPr>
              <a:t>Technique is your studied approach to creating a character which creates tangible results.</a:t>
            </a:r>
          </a:p>
          <a:p>
            <a:r>
              <a:rPr lang="en-US" sz="3200" dirty="0" smtClean="0">
                <a:solidFill>
                  <a:schemeClr val="bg1">
                    <a:lumMod val="20000"/>
                    <a:lumOff val="80000"/>
                  </a:schemeClr>
                </a:solidFill>
              </a:rPr>
              <a:t>You learn technique in classes but often you can learn the most by watching professionals who are successful at the craft.</a:t>
            </a:r>
          </a:p>
          <a:p>
            <a:r>
              <a:rPr lang="en-US" sz="3200" dirty="0" smtClean="0">
                <a:solidFill>
                  <a:schemeClr val="bg1">
                    <a:lumMod val="20000"/>
                    <a:lumOff val="80000"/>
                  </a:schemeClr>
                </a:solidFill>
              </a:rPr>
              <a:t>Watch how they use their body, their emotional tools, and their “technique” to acquire a successful character and learn form it.</a:t>
            </a:r>
            <a:endParaRPr lang="en-US" sz="3200" dirty="0">
              <a:solidFill>
                <a:schemeClr val="bg1">
                  <a:lumMod val="20000"/>
                  <a:lumOff val="80000"/>
                </a:schemeClr>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Small vs. large Space</a:t>
            </a:r>
            <a:endParaRPr lang="en-US" dirty="0"/>
          </a:p>
        </p:txBody>
      </p:sp>
      <p:sp>
        <p:nvSpPr>
          <p:cNvPr id="3" name="Content Placeholder 2"/>
          <p:cNvSpPr>
            <a:spLocks noGrp="1"/>
          </p:cNvSpPr>
          <p:nvPr>
            <p:ph idx="1"/>
          </p:nvPr>
        </p:nvSpPr>
        <p:spPr>
          <a:xfrm>
            <a:off x="437226" y="1624058"/>
            <a:ext cx="8546718" cy="5233942"/>
          </a:xfrm>
        </p:spPr>
        <p:txBody>
          <a:bodyPr>
            <a:normAutofit/>
          </a:bodyPr>
          <a:lstStyle/>
          <a:p>
            <a:r>
              <a:rPr lang="en-US" sz="3200" dirty="0" smtClean="0"/>
              <a:t>A stage actor will eventually be required to act on stages of all different sizes for audiences of all different sizes.  Learn to gage you performance for the space you are working in.</a:t>
            </a:r>
          </a:p>
          <a:p>
            <a:r>
              <a:rPr lang="en-US" sz="3200" dirty="0" smtClean="0"/>
              <a:t>Film and small stages are always much smaller and more internal.  Big stages require larger gestures and a lot more vocal energy.</a:t>
            </a:r>
            <a:endParaRPr lang="en-US" sz="32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19.Space and relationships</a:t>
            </a:r>
            <a:endParaRPr lang="en-US" dirty="0"/>
          </a:p>
        </p:txBody>
      </p:sp>
      <p:sp>
        <p:nvSpPr>
          <p:cNvPr id="3" name="Content Placeholder 2"/>
          <p:cNvSpPr>
            <a:spLocks noGrp="1"/>
          </p:cNvSpPr>
          <p:nvPr>
            <p:ph idx="1"/>
          </p:nvPr>
        </p:nvSpPr>
        <p:spPr>
          <a:xfrm>
            <a:off x="333123" y="1603235"/>
            <a:ext cx="8567539" cy="4965869"/>
          </a:xfrm>
        </p:spPr>
        <p:txBody>
          <a:bodyPr>
            <a:normAutofit/>
          </a:bodyPr>
          <a:lstStyle/>
          <a:p>
            <a:r>
              <a:rPr lang="en-US" sz="3200" dirty="0" smtClean="0"/>
              <a:t>An actor needs to understand and utilize the nature of space in relationships.  How close can you be to someone before you are too close…how far do you want to be from someone.</a:t>
            </a:r>
          </a:p>
          <a:p>
            <a:r>
              <a:rPr lang="en-US" sz="3200" dirty="0" smtClean="0"/>
              <a:t>Actors also need to work on utilizing space when building a picture for the audience.  Sometimes distance is needed to tell the story of a scene or create a good stage picture.</a:t>
            </a:r>
            <a:endParaRPr lang="en-US" sz="32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20.Entrances</a:t>
            </a:r>
            <a:endParaRPr lang="en-US" dirty="0"/>
          </a:p>
        </p:txBody>
      </p:sp>
      <p:sp>
        <p:nvSpPr>
          <p:cNvPr id="3" name="Content Placeholder 2"/>
          <p:cNvSpPr>
            <a:spLocks noGrp="1"/>
          </p:cNvSpPr>
          <p:nvPr>
            <p:ph idx="1"/>
          </p:nvPr>
        </p:nvSpPr>
        <p:spPr>
          <a:xfrm>
            <a:off x="270663" y="1582415"/>
            <a:ext cx="8734101" cy="5122028"/>
          </a:xfrm>
        </p:spPr>
        <p:txBody>
          <a:bodyPr>
            <a:normAutofit fontScale="92500"/>
          </a:bodyPr>
          <a:lstStyle/>
          <a:p>
            <a:r>
              <a:rPr lang="en-US" sz="3200" dirty="0" smtClean="0"/>
              <a:t>Entrances are one of the most important yet often overlooked parts of building a scene.  You should know what your character has been doing at least five minutes before you enter the scene so you bring that energy on stage with you when you make the entrance.  </a:t>
            </a:r>
          </a:p>
          <a:p>
            <a:r>
              <a:rPr lang="en-US" sz="3200" dirty="0" smtClean="0"/>
              <a:t>You come on stage for a reason…let the audience see that energy when you enter the scene.</a:t>
            </a:r>
          </a:p>
          <a:p>
            <a:r>
              <a:rPr lang="en-US" sz="3200" dirty="0" smtClean="0"/>
              <a:t>Own the scene when you enter.</a:t>
            </a:r>
          </a:p>
          <a:p>
            <a:endParaRPr lang="en-US" sz="320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21.</a:t>
            </a:r>
            <a:r>
              <a:rPr lang="en-US" dirty="0" smtClean="0"/>
              <a:t>Exiting</a:t>
            </a:r>
            <a:endParaRPr lang="en-US" dirty="0"/>
          </a:p>
        </p:txBody>
      </p:sp>
      <p:sp>
        <p:nvSpPr>
          <p:cNvPr id="3" name="Content Placeholder 2"/>
          <p:cNvSpPr>
            <a:spLocks noGrp="1"/>
          </p:cNvSpPr>
          <p:nvPr>
            <p:ph idx="1"/>
          </p:nvPr>
        </p:nvSpPr>
        <p:spPr>
          <a:xfrm>
            <a:off x="395585" y="1417637"/>
            <a:ext cx="8390567" cy="5047361"/>
          </a:xfrm>
        </p:spPr>
        <p:txBody>
          <a:bodyPr/>
          <a:lstStyle/>
          <a:p>
            <a:r>
              <a:rPr lang="en-US" sz="3200" dirty="0" smtClean="0"/>
              <a:t>As with entrances, make your exit count.  Try to be as close to  your exit position as possible on you last or exit lines.  If you have to close a door…try to do before or after the next line in the play.</a:t>
            </a:r>
          </a:p>
          <a:p>
            <a:r>
              <a:rPr lang="en-US" sz="3200" dirty="0" smtClean="0"/>
              <a:t>Make sure you stay in character all the way out of the scene until you are well out of sight of any audience members including the ones on the far right and left of the audience.</a:t>
            </a:r>
          </a:p>
          <a:p>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 Stone Hands</a:t>
            </a:r>
            <a:endParaRPr lang="en-US" dirty="0"/>
          </a:p>
        </p:txBody>
      </p:sp>
      <p:sp>
        <p:nvSpPr>
          <p:cNvPr id="3" name="Content Placeholder 2"/>
          <p:cNvSpPr>
            <a:spLocks noGrp="1"/>
          </p:cNvSpPr>
          <p:nvPr>
            <p:ph idx="1"/>
          </p:nvPr>
        </p:nvSpPr>
        <p:spPr/>
        <p:txBody>
          <a:bodyPr>
            <a:normAutofit/>
          </a:bodyPr>
          <a:lstStyle/>
          <a:p>
            <a:r>
              <a:rPr lang="en-US" sz="3200" dirty="0" smtClean="0"/>
              <a:t>Use your hands expressively on stage.  Find the touch that re-assures and does not transmit your nervousness or the cold reality of your aggression.</a:t>
            </a:r>
          </a:p>
          <a:p>
            <a:r>
              <a:rPr lang="en-US" sz="3200" dirty="0" smtClean="0"/>
              <a:t>Commit to the touch. Make the touch communicate the action you intend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23. </a:t>
            </a:r>
            <a:r>
              <a:rPr lang="en-US" dirty="0" smtClean="0"/>
              <a:t>Scaring people</a:t>
            </a:r>
            <a:endParaRPr lang="en-US" dirty="0"/>
          </a:p>
        </p:txBody>
      </p:sp>
      <p:sp>
        <p:nvSpPr>
          <p:cNvPr id="3" name="Content Placeholder 2"/>
          <p:cNvSpPr>
            <a:spLocks noGrp="1"/>
          </p:cNvSpPr>
          <p:nvPr>
            <p:ph idx="1"/>
          </p:nvPr>
        </p:nvSpPr>
        <p:spPr/>
        <p:txBody>
          <a:bodyPr>
            <a:normAutofit/>
          </a:bodyPr>
          <a:lstStyle/>
          <a:p>
            <a:r>
              <a:rPr lang="en-US" sz="2800" dirty="0" smtClean="0"/>
              <a:t>The things in that theatre truly scare are the ones that build to that moment of fear.  Think of that music in “Jaws” that builds the tension before we even see the shark.  The same is true in playing a character that must frighten an audience.  It is the restraint that builds the tension until the moment of action…then don’t hold back…go for it.</a:t>
            </a:r>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 Physical Line</a:t>
            </a:r>
            <a:endParaRPr lang="en-US" dirty="0"/>
          </a:p>
        </p:txBody>
      </p:sp>
      <p:sp>
        <p:nvSpPr>
          <p:cNvPr id="3" name="Content Placeholder 2"/>
          <p:cNvSpPr>
            <a:spLocks noGrp="1"/>
          </p:cNvSpPr>
          <p:nvPr>
            <p:ph idx="1"/>
          </p:nvPr>
        </p:nvSpPr>
        <p:spPr/>
        <p:txBody>
          <a:bodyPr>
            <a:normAutofit/>
          </a:bodyPr>
          <a:lstStyle/>
          <a:p>
            <a:r>
              <a:rPr lang="en-US" sz="2800" dirty="0" smtClean="0"/>
              <a:t>Good directors frame a play moment to moment creating pictures for the audience that communicate the play’s message.  Actor’s need to be aware of how their body communicates the plays physical reality.  Be aware of your own physical life on stage and the line your body adds to the frame of the theatrical moment</a:t>
            </a:r>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572500" cy="1143000"/>
          </a:xfrm>
        </p:spPr>
        <p:txBody>
          <a:bodyPr/>
          <a:lstStyle/>
          <a:p>
            <a:r>
              <a:rPr lang="en-US" sz="4000" b="1" dirty="0" smtClean="0"/>
              <a:t>1.Acting While They are Talking</a:t>
            </a:r>
            <a:endParaRPr lang="en-US" sz="4000" b="1" dirty="0"/>
          </a:p>
        </p:txBody>
      </p:sp>
      <p:sp>
        <p:nvSpPr>
          <p:cNvPr id="3" name="Content Placeholder 2"/>
          <p:cNvSpPr>
            <a:spLocks noGrp="1"/>
          </p:cNvSpPr>
          <p:nvPr>
            <p:ph idx="1"/>
          </p:nvPr>
        </p:nvSpPr>
        <p:spPr>
          <a:xfrm>
            <a:off x="157238" y="1417638"/>
            <a:ext cx="8986762" cy="5210552"/>
          </a:xfrm>
        </p:spPr>
        <p:txBody>
          <a:bodyPr>
            <a:normAutofit lnSpcReduction="10000"/>
          </a:bodyPr>
          <a:lstStyle/>
          <a:p>
            <a:r>
              <a:rPr lang="en-US" sz="3200" dirty="0" smtClean="0"/>
              <a:t>Acting does not stop after you’ve spoken your line.  You must be reacting to what is being said to you.  That is part of the listening process.</a:t>
            </a:r>
          </a:p>
          <a:p>
            <a:r>
              <a:rPr lang="en-US" sz="3200" dirty="0" smtClean="0"/>
              <a:t>Do not over-act a reaction, but realize that you are the second part of an equation which equals the whole.</a:t>
            </a:r>
          </a:p>
          <a:p>
            <a:r>
              <a:rPr lang="en-US" sz="3200" dirty="0" smtClean="0"/>
              <a:t>This is just as important if there are a large number of actors on stage and you have only a few lines.  You are always reacting to what is said. </a:t>
            </a:r>
            <a:endParaRPr lang="en-US" sz="3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325284" y="274638"/>
            <a:ext cx="8818716" cy="1143000"/>
          </a:xfrm>
        </p:spPr>
        <p:txBody>
          <a:bodyPr/>
          <a:lstStyle/>
          <a:p>
            <a:r>
              <a:rPr lang="en-US" dirty="0" smtClean="0"/>
              <a:t>25. Mind/body connection</a:t>
            </a:r>
            <a:endParaRPr lang="en-US" dirty="0"/>
          </a:p>
        </p:txBody>
      </p:sp>
      <p:sp>
        <p:nvSpPr>
          <p:cNvPr id="3" name="Content Placeholder 2"/>
          <p:cNvSpPr>
            <a:spLocks noGrp="1"/>
          </p:cNvSpPr>
          <p:nvPr>
            <p:ph idx="1"/>
          </p:nvPr>
        </p:nvSpPr>
        <p:spPr/>
        <p:txBody>
          <a:bodyPr>
            <a:normAutofit/>
          </a:bodyPr>
          <a:lstStyle/>
          <a:p>
            <a:r>
              <a:rPr lang="en-US" sz="3200" dirty="0" smtClean="0"/>
              <a:t>Allow your impulses to transmit through your body. Respond instinctively to the stimuli on stage as you would to the stimuli in the real world.</a:t>
            </a:r>
          </a:p>
          <a:p>
            <a:r>
              <a:rPr lang="en-US" sz="3200" dirty="0" smtClean="0"/>
              <a:t>Take in the stimulus of someone’s line to you and let your body react to the impulse it suggests.</a:t>
            </a:r>
            <a:endParaRPr lang="en-US" sz="32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en-US" smtClean="0"/>
              <a:t>Journal 5</a:t>
            </a:r>
            <a:endParaRPr lang="en-US" dirty="0"/>
          </a:p>
        </p:txBody>
      </p:sp>
      <p:sp>
        <p:nvSpPr>
          <p:cNvPr id="3" name="Content Placeholder 2"/>
          <p:cNvSpPr>
            <a:spLocks noGrp="1"/>
          </p:cNvSpPr>
          <p:nvPr>
            <p:ph idx="1"/>
          </p:nvPr>
        </p:nvSpPr>
        <p:spPr/>
        <p:txBody>
          <a:bodyPr>
            <a:normAutofit/>
          </a:bodyPr>
          <a:lstStyle/>
          <a:p>
            <a:r>
              <a:rPr lang="en-US" sz="3200" dirty="0" smtClean="0"/>
              <a:t>Discuss your character’s </a:t>
            </a:r>
            <a:r>
              <a:rPr lang="en-US" sz="3200" dirty="0" err="1" smtClean="0"/>
              <a:t>backstory</a:t>
            </a:r>
            <a:r>
              <a:rPr lang="en-US" sz="3200" dirty="0" smtClean="0"/>
              <a:t> in your scene.  Make up a mini-biography of who they are and what got them to the place in the scene you are doing.  Who are these people?</a:t>
            </a:r>
            <a:endParaRPr lang="en-US" sz="3200" dirty="0"/>
          </a:p>
        </p:txBody>
      </p:sp>
      <p:sp>
        <p:nvSpPr>
          <p:cNvPr id="4" name="TextBox 3"/>
          <p:cNvSpPr txBox="1"/>
          <p:nvPr/>
        </p:nvSpPr>
        <p:spPr>
          <a:xfrm>
            <a:off x="5909178" y="868183"/>
            <a:ext cx="184666" cy="369332"/>
          </a:xfrm>
          <a:prstGeom prst="rect">
            <a:avLst/>
          </a:prstGeom>
          <a:noFill/>
        </p:spPr>
        <p:txBody>
          <a:bodyPr wrap="none" rtlCol="0">
            <a:spAutoFit/>
          </a:bodyPr>
          <a:lstStyle/>
          <a:p>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26.Impulse and blocking</a:t>
            </a:r>
            <a:endParaRPr lang="en-US" dirty="0"/>
          </a:p>
        </p:txBody>
      </p:sp>
      <p:sp>
        <p:nvSpPr>
          <p:cNvPr id="3" name="Content Placeholder 2"/>
          <p:cNvSpPr>
            <a:spLocks noGrp="1"/>
          </p:cNvSpPr>
          <p:nvPr>
            <p:ph idx="1"/>
          </p:nvPr>
        </p:nvSpPr>
        <p:spPr/>
        <p:txBody>
          <a:bodyPr>
            <a:normAutofit/>
          </a:bodyPr>
          <a:lstStyle/>
          <a:p>
            <a:r>
              <a:rPr lang="en-US" sz="3200" dirty="0" smtClean="0"/>
              <a:t>Know the scene well you are blocking in blocking rehearsals and be ready to let you impulses help the director by moving instinctually.</a:t>
            </a:r>
          </a:p>
          <a:p>
            <a:r>
              <a:rPr lang="en-US" sz="3200" dirty="0" smtClean="0"/>
              <a:t>It is really hard to direct an actor made of stone…be in tune with where the scene is going and move yourself accordingly.</a:t>
            </a:r>
            <a:endParaRPr lang="en-US" sz="32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27.Take the part to the body</a:t>
            </a:r>
            <a:endParaRPr lang="en-US" dirty="0"/>
          </a:p>
        </p:txBody>
      </p:sp>
      <p:sp>
        <p:nvSpPr>
          <p:cNvPr id="3" name="Content Placeholder 2"/>
          <p:cNvSpPr>
            <a:spLocks noGrp="1"/>
          </p:cNvSpPr>
          <p:nvPr>
            <p:ph idx="1"/>
          </p:nvPr>
        </p:nvSpPr>
        <p:spPr/>
        <p:txBody>
          <a:bodyPr>
            <a:normAutofit/>
          </a:bodyPr>
          <a:lstStyle/>
          <a:p>
            <a:r>
              <a:rPr lang="en-US" sz="3200" dirty="0" smtClean="0"/>
              <a:t>Many actors are good facial actors but a true actor takes his character through his entire body.  How does your character walk, stand, sit, move in space.  These are important aspects of building a character.</a:t>
            </a:r>
            <a:endParaRPr lang="en-US" sz="3200"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28.</a:t>
            </a:r>
            <a:r>
              <a:rPr lang="en-US" dirty="0" smtClean="0"/>
              <a:t>Break the straight line</a:t>
            </a:r>
            <a:endParaRPr lang="en-US" dirty="0"/>
          </a:p>
        </p:txBody>
      </p:sp>
      <p:sp>
        <p:nvSpPr>
          <p:cNvPr id="3" name="Content Placeholder 2"/>
          <p:cNvSpPr>
            <a:spLocks noGrp="1"/>
          </p:cNvSpPr>
          <p:nvPr>
            <p:ph idx="1"/>
          </p:nvPr>
        </p:nvSpPr>
        <p:spPr/>
        <p:txBody>
          <a:bodyPr>
            <a:normAutofit/>
          </a:bodyPr>
          <a:lstStyle/>
          <a:p>
            <a:r>
              <a:rPr lang="en-US" sz="3200" dirty="0" smtClean="0"/>
              <a:t>A straight line is the shortest distance between two spaces but it also the most boring on stage.  Find ways to walk in an arc, or break up the straight line by being distracted by something in the room that changes your gait or direct line to your ending location.</a:t>
            </a:r>
            <a:endParaRPr lang="en-US" sz="3200"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29.Reading the script</a:t>
            </a:r>
            <a:endParaRPr lang="en-US" dirty="0"/>
          </a:p>
        </p:txBody>
      </p:sp>
      <p:sp>
        <p:nvSpPr>
          <p:cNvPr id="3" name="Content Placeholder 2"/>
          <p:cNvSpPr>
            <a:spLocks noGrp="1"/>
          </p:cNvSpPr>
          <p:nvPr>
            <p:ph idx="1"/>
          </p:nvPr>
        </p:nvSpPr>
        <p:spPr>
          <a:xfrm>
            <a:off x="378583" y="1417639"/>
            <a:ext cx="8193917" cy="5151876"/>
          </a:xfrm>
        </p:spPr>
        <p:txBody>
          <a:bodyPr>
            <a:normAutofit/>
          </a:bodyPr>
          <a:lstStyle/>
          <a:p>
            <a:r>
              <a:rPr lang="en-US" sz="2800" dirty="0" smtClean="0"/>
              <a:t>When you are auditioning you read the script</a:t>
            </a:r>
          </a:p>
          <a:p>
            <a:r>
              <a:rPr lang="en-US" sz="2800" dirty="0" smtClean="0"/>
              <a:t>When you are cast you read the script and high light your part.</a:t>
            </a:r>
          </a:p>
          <a:p>
            <a:r>
              <a:rPr lang="en-US" sz="2800" dirty="0" smtClean="0"/>
              <a:t>Then you read the script to understand what other’s say about you and your relationships</a:t>
            </a:r>
          </a:p>
          <a:p>
            <a:r>
              <a:rPr lang="en-US" sz="2800" dirty="0" smtClean="0"/>
              <a:t>Then you read the script to ask questions about what your objectives are and your character “arc”.</a:t>
            </a:r>
          </a:p>
          <a:p>
            <a:r>
              <a:rPr lang="en-US" sz="2800" dirty="0" smtClean="0"/>
              <a:t>Then you should read the whole script at least once per week during the rehearsal process</a:t>
            </a:r>
            <a:endParaRPr lang="en-US" sz="2800"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30.Punctuation</a:t>
            </a:r>
            <a:endParaRPr lang="en-US" dirty="0"/>
          </a:p>
        </p:txBody>
      </p:sp>
      <p:sp>
        <p:nvSpPr>
          <p:cNvPr id="3" name="Content Placeholder 2"/>
          <p:cNvSpPr>
            <a:spLocks noGrp="1"/>
          </p:cNvSpPr>
          <p:nvPr>
            <p:ph idx="1"/>
          </p:nvPr>
        </p:nvSpPr>
        <p:spPr>
          <a:xfrm>
            <a:off x="571499" y="1417637"/>
            <a:ext cx="8306881" cy="5127455"/>
          </a:xfrm>
        </p:spPr>
        <p:txBody>
          <a:bodyPr>
            <a:normAutofit/>
          </a:bodyPr>
          <a:lstStyle/>
          <a:p>
            <a:r>
              <a:rPr lang="en-US" sz="2800" dirty="0" smtClean="0"/>
              <a:t>Watch and use punctuation to help you get the rhythm of lines correctly.  End at the period, pause at a comma, question at a ? Mark.</a:t>
            </a:r>
          </a:p>
          <a:p>
            <a:r>
              <a:rPr lang="en-US" sz="2800" dirty="0" smtClean="0"/>
              <a:t>This is especially important when doing verse plays such as Shakespeare.  Don’t stop at the end of lines. Read through to the punctuated stop.  </a:t>
            </a:r>
          </a:p>
          <a:p>
            <a:r>
              <a:rPr lang="en-US" sz="2800" dirty="0" smtClean="0"/>
              <a:t>Don’t change an author’s intent by changing punctuation stops in a play</a:t>
            </a:r>
            <a:endParaRPr lang="en-US" sz="2800"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31.Lanuage</a:t>
            </a:r>
            <a:endParaRPr lang="en-US" dirty="0"/>
          </a:p>
        </p:txBody>
      </p:sp>
      <p:sp>
        <p:nvSpPr>
          <p:cNvPr id="3" name="Content Placeholder 2"/>
          <p:cNvSpPr>
            <a:spLocks noGrp="1"/>
          </p:cNvSpPr>
          <p:nvPr>
            <p:ph idx="1"/>
          </p:nvPr>
        </p:nvSpPr>
        <p:spPr>
          <a:xfrm>
            <a:off x="378583" y="1599640"/>
            <a:ext cx="8463161" cy="4859976"/>
          </a:xfrm>
        </p:spPr>
        <p:txBody>
          <a:bodyPr>
            <a:normAutofit/>
          </a:bodyPr>
          <a:lstStyle/>
          <a:p>
            <a:r>
              <a:rPr lang="en-US" sz="2800" dirty="0" smtClean="0"/>
              <a:t>Learn to use colorful or rich language with relish.</a:t>
            </a:r>
          </a:p>
          <a:p>
            <a:r>
              <a:rPr lang="en-US" sz="2800" dirty="0" smtClean="0"/>
              <a:t>Look for the key words in a sentence to amplify and emphasize for effect.</a:t>
            </a:r>
          </a:p>
          <a:p>
            <a:r>
              <a:rPr lang="en-US" sz="2800" dirty="0" smtClean="0"/>
              <a:t>Verbs are often very important but adjectives can be very rich when explaining a situation or making a line more clear.</a:t>
            </a:r>
            <a:endParaRPr lang="en-US" sz="2800"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32.Key words</a:t>
            </a:r>
            <a:endParaRPr lang="en-US" dirty="0"/>
          </a:p>
        </p:txBody>
      </p:sp>
      <p:sp>
        <p:nvSpPr>
          <p:cNvPr id="3" name="Content Placeholder 2"/>
          <p:cNvSpPr>
            <a:spLocks noGrp="1"/>
          </p:cNvSpPr>
          <p:nvPr>
            <p:ph idx="1"/>
          </p:nvPr>
        </p:nvSpPr>
        <p:spPr>
          <a:xfrm>
            <a:off x="232035" y="1660695"/>
            <a:ext cx="8719619" cy="5006508"/>
          </a:xfrm>
        </p:spPr>
        <p:txBody>
          <a:bodyPr>
            <a:normAutofit/>
          </a:bodyPr>
          <a:lstStyle/>
          <a:p>
            <a:r>
              <a:rPr lang="en-US" sz="2800" dirty="0" smtClean="0"/>
              <a:t>To choose key words in a phrase or set of lines, look at the circumstances of the scene.  Where is the climax to the dramatic beat?  What is the main idea of what you are trying to convey?  What words will carry the greatest impact of your character’s objectives?</a:t>
            </a:r>
          </a:p>
          <a:p>
            <a:r>
              <a:rPr lang="en-US" sz="2800" dirty="0" smtClean="0"/>
              <a:t>Find these key words and emphasize them where they are most useful.</a:t>
            </a:r>
            <a:endParaRPr lang="en-US" sz="280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5">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33. Searching for the word</a:t>
            </a:r>
            <a:br>
              <a:rPr lang="en-US" dirty="0" smtClean="0"/>
            </a:br>
            <a:r>
              <a:rPr lang="en-US" dirty="0" smtClean="0"/>
              <a:t>practice </a:t>
            </a:r>
            <a:endParaRPr lang="en-US" dirty="0"/>
          </a:p>
        </p:txBody>
      </p:sp>
      <p:sp>
        <p:nvSpPr>
          <p:cNvPr id="3" name="Content Placeholder 2"/>
          <p:cNvSpPr>
            <a:spLocks noGrp="1"/>
          </p:cNvSpPr>
          <p:nvPr>
            <p:ph idx="1"/>
          </p:nvPr>
        </p:nvSpPr>
        <p:spPr/>
        <p:txBody>
          <a:bodyPr/>
          <a:lstStyle/>
          <a:p>
            <a:r>
              <a:rPr lang="en-US" dirty="0" smtClean="0"/>
              <a:t>(quote) “I don’t like the change that’s come over you in the last year”</a:t>
            </a:r>
          </a:p>
          <a:p>
            <a:r>
              <a:rPr lang="en-US" dirty="0" smtClean="0"/>
              <a:t>We are now going to say this line doing the following..</a:t>
            </a:r>
          </a:p>
          <a:p>
            <a:pPr lvl="1"/>
            <a:r>
              <a:rPr lang="en-US" dirty="0" smtClean="0"/>
              <a:t>Put 2 beat pause before “change”…then do that with like and then</a:t>
            </a:r>
            <a:r>
              <a:rPr lang="en-US" smtClean="0"/>
              <a:t>…</a:t>
            </a:r>
          </a:p>
          <a:p>
            <a:pPr lvl="1"/>
            <a:r>
              <a:rPr lang="en-US" smtClean="0"/>
              <a:t> </a:t>
            </a:r>
            <a:r>
              <a:rPr lang="en-US" dirty="0" smtClean="0"/>
              <a:t>try other variations of the line</a:t>
            </a:r>
          </a:p>
          <a:p>
            <a:r>
              <a:rPr lang="en-US" dirty="0" smtClean="0"/>
              <a:t>Mark your script with pauses and emphasis you want to employ in your script</a:t>
            </a:r>
          </a:p>
          <a:p>
            <a:endParaRPr lang="en-US" dirty="0" smtClean="0"/>
          </a:p>
          <a:p>
            <a:pPr lvl="1"/>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rotWithShape="1">
          <a:blip r:embed="rId2"/>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Two</a:t>
            </a:r>
            <a:endParaRPr lang="en-US" dirty="0"/>
          </a:p>
        </p:txBody>
      </p:sp>
      <p:sp>
        <p:nvSpPr>
          <p:cNvPr id="3" name="Content Placeholder 2"/>
          <p:cNvSpPr>
            <a:spLocks noGrp="1"/>
          </p:cNvSpPr>
          <p:nvPr>
            <p:ph idx="1"/>
          </p:nvPr>
        </p:nvSpPr>
        <p:spPr/>
        <p:txBody>
          <a:bodyPr>
            <a:normAutofit/>
          </a:bodyPr>
          <a:lstStyle/>
          <a:p>
            <a:r>
              <a:rPr lang="en-US" sz="3600" dirty="0" smtClean="0"/>
              <a:t>Which movie do you think should have been on the Oscar list but wasn’t and why?</a:t>
            </a:r>
            <a:endParaRPr lang="en-US" sz="3600"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34.Verbal vs. Action</a:t>
            </a:r>
            <a:endParaRPr lang="en-US" dirty="0"/>
          </a:p>
        </p:txBody>
      </p:sp>
      <p:sp>
        <p:nvSpPr>
          <p:cNvPr id="3" name="Content Placeholder 2"/>
          <p:cNvSpPr>
            <a:spLocks noGrp="1"/>
          </p:cNvSpPr>
          <p:nvPr>
            <p:ph idx="1"/>
          </p:nvPr>
        </p:nvSpPr>
        <p:spPr/>
        <p:txBody>
          <a:bodyPr>
            <a:normAutofit/>
          </a:bodyPr>
          <a:lstStyle/>
          <a:p>
            <a:r>
              <a:rPr lang="en-US" sz="2800" dirty="0" smtClean="0"/>
              <a:t>When doing elevated literature on stage such as Shakespeare, Shaw, Ibsen, and the Greeks, let the language tell the story as much as possible. Keep physical action to minimum because it will detract from the author’s brilliant work in the text which is most important in the classics anyway.</a:t>
            </a:r>
            <a:endParaRPr lang="en-US" sz="2800"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35.Repeated words</a:t>
            </a:r>
            <a:endParaRPr lang="en-US" dirty="0"/>
          </a:p>
        </p:txBody>
      </p:sp>
      <p:sp>
        <p:nvSpPr>
          <p:cNvPr id="3" name="Content Placeholder 2"/>
          <p:cNvSpPr>
            <a:spLocks noGrp="1"/>
          </p:cNvSpPr>
          <p:nvPr>
            <p:ph idx="1"/>
          </p:nvPr>
        </p:nvSpPr>
        <p:spPr/>
        <p:txBody>
          <a:bodyPr>
            <a:normAutofit/>
          </a:bodyPr>
          <a:lstStyle/>
          <a:p>
            <a:r>
              <a:rPr lang="en-US" sz="2800" dirty="0" smtClean="0"/>
              <a:t>When words are repeated together in a text such as… “Then, then, then he walked toward the door.”  Find a different way to say each of the repeated words to give them more value and increase </a:t>
            </a:r>
            <a:r>
              <a:rPr lang="en-US" sz="2800" dirty="0" err="1" smtClean="0"/>
              <a:t>tenstion</a:t>
            </a:r>
            <a:r>
              <a:rPr lang="en-US" sz="2800" dirty="0" smtClean="0"/>
              <a:t> and variety.</a:t>
            </a:r>
            <a:endParaRPr lang="en-US" sz="28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36. What do I do with my hands?</a:t>
            </a:r>
            <a:endParaRPr lang="en-US" dirty="0"/>
          </a:p>
        </p:txBody>
      </p:sp>
      <p:sp>
        <p:nvSpPr>
          <p:cNvPr id="3" name="Content Placeholder 2"/>
          <p:cNvSpPr>
            <a:spLocks noGrp="1"/>
          </p:cNvSpPr>
          <p:nvPr>
            <p:ph idx="1"/>
          </p:nvPr>
        </p:nvSpPr>
        <p:spPr>
          <a:xfrm>
            <a:off x="293096" y="1624062"/>
            <a:ext cx="8524224" cy="5017556"/>
          </a:xfrm>
        </p:spPr>
        <p:txBody>
          <a:bodyPr>
            <a:normAutofit/>
          </a:bodyPr>
          <a:lstStyle/>
          <a:p>
            <a:r>
              <a:rPr lang="en-US" sz="2800" dirty="0" smtClean="0"/>
              <a:t>Strange but true, most actors, once they’ve learned their lines and get out on stage, wonder what the heck to do with their hands. You need to avoid over gesturing and want to seem natural.</a:t>
            </a:r>
          </a:p>
          <a:p>
            <a:r>
              <a:rPr lang="en-US" sz="2800" dirty="0" smtClean="0"/>
              <a:t>A trick is to bring on a prop your character might have, a hat, a toothpick, a book, something that needs to be dealt with and you will find the problem of what to do with your hands often finds an answer.</a:t>
            </a:r>
          </a:p>
          <a:p>
            <a:endParaRPr lang="en-US" sz="28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37.Blocking Rule 1</a:t>
            </a:r>
            <a:endParaRPr lang="en-US" dirty="0"/>
          </a:p>
        </p:txBody>
      </p:sp>
      <p:sp>
        <p:nvSpPr>
          <p:cNvPr id="3" name="Content Placeholder 2"/>
          <p:cNvSpPr>
            <a:spLocks noGrp="1"/>
          </p:cNvSpPr>
          <p:nvPr>
            <p:ph idx="1"/>
          </p:nvPr>
        </p:nvSpPr>
        <p:spPr>
          <a:xfrm>
            <a:off x="341946" y="1697328"/>
            <a:ext cx="8573072" cy="4884398"/>
          </a:xfrm>
        </p:spPr>
        <p:txBody>
          <a:bodyPr>
            <a:normAutofit/>
          </a:bodyPr>
          <a:lstStyle/>
          <a:p>
            <a:r>
              <a:rPr lang="en-US" sz="2800" dirty="0" smtClean="0"/>
              <a:t>Always have a pencil and your script at rehearsals. </a:t>
            </a:r>
          </a:p>
          <a:p>
            <a:r>
              <a:rPr lang="en-US" sz="2800" dirty="0" smtClean="0"/>
              <a:t>Always write you blocking in the text using the abbreviations of the stage.</a:t>
            </a:r>
          </a:p>
          <a:p>
            <a:pPr lvl="1"/>
            <a:r>
              <a:rPr lang="en-US" sz="2600" dirty="0" smtClean="0"/>
              <a:t>U – Upstage, UL – Up left, D- Downstage, DR down right….etc.</a:t>
            </a:r>
          </a:p>
          <a:p>
            <a:r>
              <a:rPr lang="en-US" sz="2800" dirty="0" smtClean="0"/>
              <a:t>Having your blocking written is important if someone has to step in for you.  It will be written for the actor to be able to follow in an emergency</a:t>
            </a:r>
            <a:endParaRPr lang="en-US" sz="2800"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38. Secondary roles</a:t>
            </a:r>
            <a:endParaRPr lang="en-US" dirty="0"/>
          </a:p>
        </p:txBody>
      </p:sp>
      <p:sp>
        <p:nvSpPr>
          <p:cNvPr id="3" name="Content Placeholder 2"/>
          <p:cNvSpPr>
            <a:spLocks noGrp="1"/>
          </p:cNvSpPr>
          <p:nvPr>
            <p:ph idx="1"/>
          </p:nvPr>
        </p:nvSpPr>
        <p:spPr/>
        <p:txBody>
          <a:bodyPr>
            <a:normAutofit/>
          </a:bodyPr>
          <a:lstStyle/>
          <a:p>
            <a:r>
              <a:rPr lang="en-US" sz="2800" dirty="0" smtClean="0"/>
              <a:t>OK, so you didn’t get the lead…but even a part with two lines is an integral part of the story and needs to played with the same care as the lead role does.  You are a part of the larger mosaic or a thread in the fabric and without that thread the whole does not hold together. </a:t>
            </a:r>
          </a:p>
          <a:p>
            <a:r>
              <a:rPr lang="en-US" sz="2800" dirty="0" smtClean="0"/>
              <a:t>Do not try to show boat with a small role.  Do your job and make the play’s success your goal.</a:t>
            </a:r>
            <a:endParaRPr lang="en-US" sz="2800"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39.Vocal variety</a:t>
            </a:r>
            <a:endParaRPr lang="en-US" dirty="0"/>
          </a:p>
        </p:txBody>
      </p:sp>
      <p:sp>
        <p:nvSpPr>
          <p:cNvPr id="3" name="Content Placeholder 2"/>
          <p:cNvSpPr>
            <a:spLocks noGrp="1"/>
          </p:cNvSpPr>
          <p:nvPr>
            <p:ph idx="1"/>
          </p:nvPr>
        </p:nvSpPr>
        <p:spPr/>
        <p:txBody>
          <a:bodyPr>
            <a:normAutofit/>
          </a:bodyPr>
          <a:lstStyle/>
          <a:p>
            <a:r>
              <a:rPr lang="en-US" sz="2800" dirty="0" smtClean="0"/>
              <a:t>Yelling is boring if it is carried on too long on stage.  It’s all one level and shows no progression to the peak of the scene.</a:t>
            </a:r>
          </a:p>
          <a:p>
            <a:r>
              <a:rPr lang="en-US" sz="2800" dirty="0" smtClean="0"/>
              <a:t>Gauge yourself and your vocal peaks to build to the moments where volume is the most useful.  If you reach your peak too soon, you have no where to go in the climax of the scene.</a:t>
            </a:r>
            <a:endParaRPr lang="en-US" sz="2800" dirty="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40.Director’s Notes</a:t>
            </a:r>
            <a:endParaRPr lang="en-US" dirty="0"/>
          </a:p>
        </p:txBody>
      </p:sp>
      <p:sp>
        <p:nvSpPr>
          <p:cNvPr id="3" name="Content Placeholder 2"/>
          <p:cNvSpPr>
            <a:spLocks noGrp="1"/>
          </p:cNvSpPr>
          <p:nvPr>
            <p:ph idx="1"/>
          </p:nvPr>
        </p:nvSpPr>
        <p:spPr>
          <a:xfrm>
            <a:off x="341946" y="1733961"/>
            <a:ext cx="8802054" cy="4725655"/>
          </a:xfrm>
        </p:spPr>
        <p:txBody>
          <a:bodyPr>
            <a:normAutofit/>
          </a:bodyPr>
          <a:lstStyle/>
          <a:p>
            <a:r>
              <a:rPr lang="en-US" sz="2800" dirty="0" smtClean="0"/>
              <a:t>Always have a pen or pencil for director’s notes to write them down or you’ll forget.</a:t>
            </a:r>
          </a:p>
          <a:p>
            <a:r>
              <a:rPr lang="en-US" sz="2800" dirty="0" smtClean="0"/>
              <a:t>Never question the director when he or she is giving notes.  If you have a question or disagreement, discuss it later when alone with the director. You waste other’s time with discussing during notes</a:t>
            </a:r>
          </a:p>
          <a:p>
            <a:r>
              <a:rPr lang="en-US" sz="2800" dirty="0" smtClean="0"/>
              <a:t>Take the note and work on it for the next rehearsal so you don’t get embarrassed by getting the same note a second time.</a:t>
            </a:r>
            <a:endParaRPr lang="en-US" sz="2800"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41.Learning Lines</a:t>
            </a:r>
            <a:endParaRPr lang="en-US" dirty="0"/>
          </a:p>
        </p:txBody>
      </p:sp>
      <p:sp>
        <p:nvSpPr>
          <p:cNvPr id="3" name="Content Placeholder 2"/>
          <p:cNvSpPr>
            <a:spLocks noGrp="1"/>
          </p:cNvSpPr>
          <p:nvPr>
            <p:ph idx="1"/>
          </p:nvPr>
        </p:nvSpPr>
        <p:spPr/>
        <p:txBody>
          <a:bodyPr>
            <a:noAutofit/>
          </a:bodyPr>
          <a:lstStyle/>
          <a:p>
            <a:r>
              <a:rPr lang="en-US" sz="2800" dirty="0" smtClean="0"/>
              <a:t>Underline the last sentence before your line and learn it as your cue</a:t>
            </a:r>
          </a:p>
          <a:p>
            <a:r>
              <a:rPr lang="en-US" sz="2800" dirty="0" smtClean="0"/>
              <a:t>Write the cue and your line on a card so you can separate the two.  Cover your line and learn the cue, then say your line.</a:t>
            </a:r>
          </a:p>
          <a:p>
            <a:r>
              <a:rPr lang="en-US" sz="2800" dirty="0" smtClean="0"/>
              <a:t>If you mess up, go to the top and start again doing all the cues and lines until you know it by heart,  Then go on to the next scene and do it the same,</a:t>
            </a:r>
            <a:endParaRPr lang="en-US" sz="2800" dirty="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3">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42.Bit parts or cameo’s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Be prepared to sit at rehearsal for long periods with nothing to do…bring a book or knitting or something.</a:t>
            </a:r>
          </a:p>
          <a:p>
            <a:r>
              <a:rPr lang="en-US" sz="2800" dirty="0" smtClean="0"/>
              <a:t>Be a positive comrade to the cast.  Always pitch in and help other actors learn their lines.  Be first to learn yours!!!</a:t>
            </a:r>
          </a:p>
          <a:p>
            <a:r>
              <a:rPr lang="en-US" sz="2800" dirty="0" smtClean="0"/>
              <a:t>Never belittle the play because you have a small role.  Bring your best game to the table every time.</a:t>
            </a:r>
            <a:endParaRPr lang="en-US" sz="28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43. Shtick</a:t>
            </a:r>
            <a:endParaRPr lang="en-US" dirty="0"/>
          </a:p>
        </p:txBody>
      </p:sp>
      <p:sp>
        <p:nvSpPr>
          <p:cNvPr id="3" name="Content Placeholder 2"/>
          <p:cNvSpPr>
            <a:spLocks noGrp="1"/>
          </p:cNvSpPr>
          <p:nvPr>
            <p:ph idx="1"/>
          </p:nvPr>
        </p:nvSpPr>
        <p:spPr>
          <a:xfrm>
            <a:off x="571500" y="1417638"/>
            <a:ext cx="8001000" cy="5201446"/>
          </a:xfrm>
        </p:spPr>
        <p:txBody>
          <a:bodyPr>
            <a:normAutofit/>
          </a:bodyPr>
          <a:lstStyle/>
          <a:p>
            <a:r>
              <a:rPr lang="en-US" sz="2800" dirty="0" smtClean="0"/>
              <a:t>These are actor tricks to get attention and are often frowned upon because they don’t necessarily come from a truthful reading of the text.</a:t>
            </a:r>
          </a:p>
          <a:p>
            <a:r>
              <a:rPr lang="en-US" sz="2800" dirty="0" smtClean="0"/>
              <a:t>But sometimes, in some shows, it’s good to have a little good old fashioned shtick or over acting to make something work the way it’s supposed to , so don’t throw out the tool bag.</a:t>
            </a:r>
          </a:p>
          <a:p>
            <a:r>
              <a:rPr lang="en-US" sz="2800" dirty="0" smtClean="0"/>
              <a:t>All the popular movies today are full of it.</a:t>
            </a:r>
            <a:endParaRPr lang="en-US" sz="2800" dirty="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2.Loud and Soft</a:t>
            </a:r>
            <a:endParaRPr lang="en-US" dirty="0"/>
          </a:p>
        </p:txBody>
      </p:sp>
      <p:sp>
        <p:nvSpPr>
          <p:cNvPr id="3" name="Content Placeholder 2"/>
          <p:cNvSpPr>
            <a:spLocks noGrp="1"/>
          </p:cNvSpPr>
          <p:nvPr>
            <p:ph idx="1"/>
          </p:nvPr>
        </p:nvSpPr>
        <p:spPr>
          <a:xfrm>
            <a:off x="302381" y="1644951"/>
            <a:ext cx="8515048" cy="4874381"/>
          </a:xfrm>
        </p:spPr>
        <p:txBody>
          <a:bodyPr>
            <a:normAutofit lnSpcReduction="10000"/>
          </a:bodyPr>
          <a:lstStyle/>
          <a:p>
            <a:r>
              <a:rPr lang="en-US" sz="3200" dirty="0" smtClean="0"/>
              <a:t>There is a basic tone for the volume you speak on stage which allows everyone to hear above that is loud and below that is soft.</a:t>
            </a:r>
          </a:p>
          <a:p>
            <a:r>
              <a:rPr lang="en-US" sz="3200" dirty="0" smtClean="0"/>
              <a:t>Too much loud is grating, too much soft strains the listener or goes unheard.</a:t>
            </a:r>
          </a:p>
          <a:p>
            <a:r>
              <a:rPr lang="en-US" sz="3200" dirty="0" smtClean="0"/>
              <a:t>You must find the basic tone in rehearsal and use loud and soft variety </a:t>
            </a:r>
            <a:r>
              <a:rPr lang="en-US" sz="3200" smtClean="0"/>
              <a:t>for your </a:t>
            </a:r>
            <a:r>
              <a:rPr lang="en-US" sz="3200" dirty="0" smtClean="0"/>
              <a:t>emotional changes.  Never become too soft. (try different tones in class)</a:t>
            </a:r>
            <a:endParaRPr lang="en-US" sz="3200"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44.Do it Twice</a:t>
            </a:r>
            <a:endParaRPr lang="en-US" dirty="0"/>
          </a:p>
        </p:txBody>
      </p:sp>
      <p:sp>
        <p:nvSpPr>
          <p:cNvPr id="3" name="Content Placeholder 2"/>
          <p:cNvSpPr>
            <a:spLocks noGrp="1"/>
          </p:cNvSpPr>
          <p:nvPr>
            <p:ph idx="1"/>
          </p:nvPr>
        </p:nvSpPr>
        <p:spPr/>
        <p:txBody>
          <a:bodyPr>
            <a:normAutofit/>
          </a:bodyPr>
          <a:lstStyle/>
          <a:p>
            <a:r>
              <a:rPr lang="en-US" sz="2800" dirty="0" smtClean="0"/>
              <a:t>Always try a director’s suggestion and try it at least twice before you say it won’t work and make the director and yourself find another solution.</a:t>
            </a:r>
          </a:p>
          <a:p>
            <a:r>
              <a:rPr lang="en-US" sz="2800" dirty="0" smtClean="0"/>
              <a:t>The director usually knows what he wants to see in a scene and your willingness to try anything offered will go a long way to helping create your reputation as someone who is easy to work with.</a:t>
            </a:r>
            <a:endParaRPr lang="en-US" sz="2800" dirty="0"/>
          </a:p>
        </p:txBody>
      </p:sp>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45.Danger signs</a:t>
            </a:r>
            <a:endParaRPr lang="en-US" dirty="0"/>
          </a:p>
        </p:txBody>
      </p:sp>
      <p:sp>
        <p:nvSpPr>
          <p:cNvPr id="3" name="Content Placeholder 2"/>
          <p:cNvSpPr>
            <a:spLocks noGrp="1"/>
          </p:cNvSpPr>
          <p:nvPr>
            <p:ph idx="1"/>
          </p:nvPr>
        </p:nvSpPr>
        <p:spPr/>
        <p:txBody>
          <a:bodyPr>
            <a:normAutofit/>
          </a:bodyPr>
          <a:lstStyle/>
          <a:p>
            <a:r>
              <a:rPr lang="en-US" sz="2800" dirty="0" smtClean="0"/>
              <a:t>Actor’s are frequently asked to do tasks that could endanger themselves or someone else.</a:t>
            </a:r>
          </a:p>
          <a:p>
            <a:r>
              <a:rPr lang="en-US" sz="2800" dirty="0" smtClean="0"/>
              <a:t>Always take the time to get these elements exactly right and rehearse fight choreography before every show.</a:t>
            </a:r>
          </a:p>
          <a:p>
            <a:r>
              <a:rPr lang="en-US" sz="2800" dirty="0" smtClean="0"/>
              <a:t>Notice things on a set or backstage that might be dangerous and let the stage manager know about them so no one gets injured needlessly.</a:t>
            </a:r>
            <a:endParaRPr lang="en-US" sz="2800" dirty="0"/>
          </a:p>
        </p:txBody>
      </p:sp>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4">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46.Rehearsal Clothes</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First…always dress comfortably for rehearsal so you can work without thinking about ruining something you are wearing.</a:t>
            </a:r>
          </a:p>
          <a:p>
            <a:r>
              <a:rPr lang="en-US" sz="2800" dirty="0" smtClean="0"/>
              <a:t>Wear clothes that feel like something your character would wear…a rehearsal skirt or a jacket…and shoes similar to what your character might wear.</a:t>
            </a:r>
          </a:p>
          <a:p>
            <a:r>
              <a:rPr lang="en-US" sz="2800" dirty="0" smtClean="0"/>
              <a:t>The more you feel like the character, the easier it will be to become the character when you get the costume.</a:t>
            </a:r>
            <a:endParaRPr lang="en-US" sz="2800" dirty="0"/>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47.Kissing </a:t>
            </a:r>
            <a:endParaRPr lang="en-US" dirty="0"/>
          </a:p>
        </p:txBody>
      </p:sp>
      <p:sp>
        <p:nvSpPr>
          <p:cNvPr id="3" name="Content Placeholder 2"/>
          <p:cNvSpPr>
            <a:spLocks noGrp="1"/>
          </p:cNvSpPr>
          <p:nvPr>
            <p:ph idx="1"/>
          </p:nvPr>
        </p:nvSpPr>
        <p:spPr/>
        <p:txBody>
          <a:bodyPr>
            <a:normAutofit/>
          </a:bodyPr>
          <a:lstStyle/>
          <a:p>
            <a:r>
              <a:rPr lang="en-US" sz="2800" dirty="0" smtClean="0"/>
              <a:t>Hey, people kiss…it happens in life and it happens on stage.</a:t>
            </a:r>
          </a:p>
          <a:p>
            <a:r>
              <a:rPr lang="en-US" sz="2800" dirty="0" smtClean="0"/>
              <a:t>There are stage kiss techniques, but most of the time in professional theatre, you kiss the person you are supposed to kiss.  NO TONGUE EVER.</a:t>
            </a:r>
          </a:p>
          <a:p>
            <a:r>
              <a:rPr lang="en-US" sz="2800" dirty="0" smtClean="0"/>
              <a:t>If a partner is going too far in the kiss, pull back and let them know or the director know.  It’s make believe after all.</a:t>
            </a:r>
            <a:endParaRPr lang="en-US" sz="2800" dirty="0"/>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48.Killing Laughs</a:t>
            </a:r>
            <a:endParaRPr lang="en-US" dirty="0"/>
          </a:p>
        </p:txBody>
      </p:sp>
      <p:sp>
        <p:nvSpPr>
          <p:cNvPr id="3" name="Content Placeholder 2"/>
          <p:cNvSpPr>
            <a:spLocks noGrp="1"/>
          </p:cNvSpPr>
          <p:nvPr>
            <p:ph idx="1"/>
          </p:nvPr>
        </p:nvSpPr>
        <p:spPr/>
        <p:txBody>
          <a:bodyPr>
            <a:normAutofit/>
          </a:bodyPr>
          <a:lstStyle/>
          <a:p>
            <a:r>
              <a:rPr lang="en-US" sz="2800" dirty="0" smtClean="0"/>
              <a:t>Sometimes you’ll have a line in a play that draws a laugh at an inappropriate moment or something happens accidentally onstage that draws laughter at an inappropriate time.</a:t>
            </a:r>
          </a:p>
          <a:p>
            <a:r>
              <a:rPr lang="en-US" sz="2800" dirty="0" smtClean="0"/>
              <a:t>You can kill the laugh by rushing into the next line or throwing focus away from the thing that is causing the inappropriate laughter.</a:t>
            </a:r>
            <a:endParaRPr lang="en-US" sz="2800" dirty="0"/>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49.Set up, Joke, Reaction</a:t>
            </a: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This is the standard form of a joke told in comedy.</a:t>
            </a:r>
          </a:p>
          <a:p>
            <a:r>
              <a:rPr lang="en-US" sz="3200" dirty="0" smtClean="0"/>
              <a:t>Set-up should be crisp, clear and fairly loud</a:t>
            </a:r>
          </a:p>
          <a:p>
            <a:r>
              <a:rPr lang="en-US" sz="3200" dirty="0" smtClean="0"/>
              <a:t>The joke can be both thrown away or nailed depending on the circumstance</a:t>
            </a:r>
          </a:p>
          <a:p>
            <a:r>
              <a:rPr lang="en-US" sz="3200" dirty="0" smtClean="0"/>
              <a:t>The reaction, which could get a second laugh, should be visible, appropriate and timed to the action of the moment.</a:t>
            </a:r>
            <a:endParaRPr lang="en-US" sz="3200" dirty="0"/>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50.Holding for the laugh</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Learn how to manipulate the laugh curve.  Don’t cut off the audience laughter or they will be hesitant to laugh on other comic bits.  </a:t>
            </a:r>
          </a:p>
          <a:p>
            <a:r>
              <a:rPr lang="en-US" sz="2800" dirty="0" smtClean="0"/>
              <a:t>Stay in character and time your reaction to the laugh curve…you don’t stop acting to wait for the audience to finish laughing.</a:t>
            </a:r>
          </a:p>
          <a:p>
            <a:r>
              <a:rPr lang="en-US" sz="2800" dirty="0" smtClean="0"/>
              <a:t>Never wait until they are totally finished laughing to begin…start as the laughter falls away.</a:t>
            </a:r>
            <a:endParaRPr lang="en-US" sz="2800" dirty="0"/>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51.</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3</a:t>
            </a:r>
            <a:endParaRPr lang="en-US" dirty="0"/>
          </a:p>
        </p:txBody>
      </p:sp>
      <p:sp>
        <p:nvSpPr>
          <p:cNvPr id="3" name="Content Placeholder 2"/>
          <p:cNvSpPr>
            <a:spLocks noGrp="1"/>
          </p:cNvSpPr>
          <p:nvPr>
            <p:ph idx="1"/>
          </p:nvPr>
        </p:nvSpPr>
        <p:spPr/>
        <p:txBody>
          <a:bodyPr>
            <a:normAutofit lnSpcReduction="10000"/>
          </a:bodyPr>
          <a:lstStyle/>
          <a:p>
            <a:r>
              <a:rPr lang="en-US" sz="3600" dirty="0" smtClean="0"/>
              <a:t>Who should win best actor and why?</a:t>
            </a:r>
          </a:p>
          <a:p>
            <a:r>
              <a:rPr lang="en-US" sz="3600" dirty="0" smtClean="0"/>
              <a:t>You can choose anyone you want for this award but you must explain your choice.</a:t>
            </a:r>
          </a:p>
          <a:p>
            <a:pPr lvl="1"/>
            <a:r>
              <a:rPr lang="en-US" sz="3400" dirty="0" smtClean="0"/>
              <a:t>Brad Pitt, George Clooney and Gary </a:t>
            </a:r>
            <a:r>
              <a:rPr lang="en-US" sz="3400" dirty="0" err="1" smtClean="0"/>
              <a:t>Oldman</a:t>
            </a:r>
            <a:r>
              <a:rPr lang="en-US" sz="3400" dirty="0" smtClean="0"/>
              <a:t> are the only ones you might know who </a:t>
            </a:r>
            <a:r>
              <a:rPr lang="en-US" sz="3400" smtClean="0"/>
              <a:t>are nominated.</a:t>
            </a:r>
            <a:endParaRPr lang="en-US" sz="34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The Stage Whisper</a:t>
            </a:r>
            <a:endParaRPr lang="en-US" dirty="0"/>
          </a:p>
        </p:txBody>
      </p:sp>
      <p:sp>
        <p:nvSpPr>
          <p:cNvPr id="3" name="Content Placeholder 2"/>
          <p:cNvSpPr>
            <a:spLocks noGrp="1"/>
          </p:cNvSpPr>
          <p:nvPr>
            <p:ph idx="1"/>
          </p:nvPr>
        </p:nvSpPr>
        <p:spPr>
          <a:xfrm>
            <a:off x="387047" y="1695828"/>
            <a:ext cx="8551333" cy="5162172"/>
          </a:xfrm>
        </p:spPr>
        <p:txBody>
          <a:bodyPr>
            <a:normAutofit/>
          </a:bodyPr>
          <a:lstStyle/>
          <a:p>
            <a:r>
              <a:rPr lang="en-US" sz="3200" dirty="0" smtClean="0"/>
              <a:t>The stage whisper is a voiced aspirated whisper which is loud enough for the audience to understand what you are saying all the way to the back of the house.</a:t>
            </a:r>
          </a:p>
          <a:p>
            <a:r>
              <a:rPr lang="en-US" sz="3200" dirty="0" smtClean="0"/>
              <a:t>They accept you are whispering even though you really aren’t.</a:t>
            </a:r>
          </a:p>
          <a:p>
            <a:r>
              <a:rPr lang="en-US" sz="3200" dirty="0" smtClean="0"/>
              <a:t>Articulate the whisper so consonants are clearly spoken.  (try it!)</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Journal 4</a:t>
            </a:r>
            <a:endParaRPr lang="en-US" dirty="0"/>
          </a:p>
        </p:txBody>
      </p:sp>
      <p:sp>
        <p:nvSpPr>
          <p:cNvPr id="3" name="Content Placeholder 2"/>
          <p:cNvSpPr>
            <a:spLocks noGrp="1"/>
          </p:cNvSpPr>
          <p:nvPr>
            <p:ph idx="1"/>
          </p:nvPr>
        </p:nvSpPr>
        <p:spPr/>
        <p:txBody>
          <a:bodyPr>
            <a:normAutofit/>
          </a:bodyPr>
          <a:lstStyle/>
          <a:p>
            <a:r>
              <a:rPr lang="en-US" sz="3600" dirty="0" smtClean="0"/>
              <a:t>Describe the character you are playing in your fairy tale.  What makes them do the things they do?  What are their motivations?  How do those motivations activate your character’s actions?</a:t>
            </a:r>
            <a:endParaRPr lang="en-US" sz="36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Faster or Slower</a:t>
            </a:r>
            <a:endParaRPr lang="en-US" dirty="0"/>
          </a:p>
        </p:txBody>
      </p:sp>
      <p:sp>
        <p:nvSpPr>
          <p:cNvPr id="3" name="Content Placeholder 2"/>
          <p:cNvSpPr>
            <a:spLocks noGrp="1"/>
          </p:cNvSpPr>
          <p:nvPr>
            <p:ph idx="1"/>
          </p:nvPr>
        </p:nvSpPr>
        <p:spPr/>
        <p:txBody>
          <a:bodyPr>
            <a:normAutofit lnSpcReduction="10000"/>
          </a:bodyPr>
          <a:lstStyle/>
          <a:p>
            <a:r>
              <a:rPr lang="en-US" sz="3200" dirty="0" smtClean="0"/>
              <a:t>Rate of line delivery is important to pace and emotional delivery.  In a comedy, lines spoken too slowly will kill the momentum. In drama, lines too fast will diminish the power of what you want to say.</a:t>
            </a:r>
          </a:p>
          <a:p>
            <a:r>
              <a:rPr lang="en-US" sz="3200" dirty="0" smtClean="0"/>
              <a:t>Rate can also affect mood.  You need to slow down for emotional moments and speed up for tense ones. (let’s experiment)</a:t>
            </a:r>
            <a:endParaRPr lang="en-US" sz="32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majorFont>
      <a:minorFont>
        <a:latin typeface="Calisto MT"/>
        <a:ea typeface=""/>
        <a:cs typeface=""/>
        <a:font script="Jpan" typeface="ＭＳ 明朝"/>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Aspect.thmx</Template>
  <TotalTime>18862</TotalTime>
  <Words>3671</Words>
  <Application>Microsoft Macintosh PowerPoint</Application>
  <PresentationFormat>On-screen Show (4:3)</PresentationFormat>
  <Paragraphs>199</Paragraphs>
  <Slides>57</Slides>
  <Notes>0</Notes>
  <HiddenSlides>0</HiddenSlides>
  <MMClips>0</MMClips>
  <ScaleCrop>false</ScaleCrop>
  <HeadingPairs>
    <vt:vector size="4" baseType="variant">
      <vt:variant>
        <vt:lpstr>Design Template</vt:lpstr>
      </vt:variant>
      <vt:variant>
        <vt:i4>1</vt:i4>
      </vt:variant>
      <vt:variant>
        <vt:lpstr>Slide Titles</vt:lpstr>
      </vt:variant>
      <vt:variant>
        <vt:i4>57</vt:i4>
      </vt:variant>
    </vt:vector>
  </HeadingPairs>
  <TitlesOfParts>
    <vt:vector size="58" baseType="lpstr">
      <vt:lpstr>Travelogue</vt:lpstr>
      <vt:lpstr>TIP OF THE DAY PT.2</vt:lpstr>
      <vt:lpstr>Journal 1</vt:lpstr>
      <vt:lpstr>1.Acting While They are Talking</vt:lpstr>
      <vt:lpstr>Journal Two</vt:lpstr>
      <vt:lpstr>2.Loud and Soft</vt:lpstr>
      <vt:lpstr>Journal 3</vt:lpstr>
      <vt:lpstr>3. The Stage Whisper</vt:lpstr>
      <vt:lpstr>Journal 4</vt:lpstr>
      <vt:lpstr>4. Faster or Slower</vt:lpstr>
      <vt:lpstr>5.Throwing a line away</vt:lpstr>
      <vt:lpstr>6.Dropping the End of a Line</vt:lpstr>
      <vt:lpstr>7.More listening…</vt:lpstr>
      <vt:lpstr>8.Rhythm</vt:lpstr>
      <vt:lpstr>9. Torque</vt:lpstr>
      <vt:lpstr>10.Keeping the lid on</vt:lpstr>
      <vt:lpstr>11.Self Reacting</vt:lpstr>
      <vt:lpstr>12. Agree/Not/ Neutral</vt:lpstr>
      <vt:lpstr>13.Finding your light</vt:lpstr>
      <vt:lpstr>14. Costume life</vt:lpstr>
      <vt:lpstr>15. Repetition</vt:lpstr>
      <vt:lpstr>16. Simplify</vt:lpstr>
      <vt:lpstr>17.Technique</vt:lpstr>
      <vt:lpstr>18. Small vs. large Space</vt:lpstr>
      <vt:lpstr>19.Space and relationships</vt:lpstr>
      <vt:lpstr>20.Entrances</vt:lpstr>
      <vt:lpstr>21.Exiting</vt:lpstr>
      <vt:lpstr>22. Stone Hands</vt:lpstr>
      <vt:lpstr>23. Scaring people</vt:lpstr>
      <vt:lpstr>24. Physical Line</vt:lpstr>
      <vt:lpstr>25. Mind/body connection</vt:lpstr>
      <vt:lpstr>Journal 5</vt:lpstr>
      <vt:lpstr>26.Impulse and blocking</vt:lpstr>
      <vt:lpstr>27.Take the part to the body</vt:lpstr>
      <vt:lpstr>28.Break the straight line</vt:lpstr>
      <vt:lpstr>29.Reading the script</vt:lpstr>
      <vt:lpstr>30.Punctuation</vt:lpstr>
      <vt:lpstr>31.Lanuage</vt:lpstr>
      <vt:lpstr>32.Key words</vt:lpstr>
      <vt:lpstr>33. Searching for the word practice </vt:lpstr>
      <vt:lpstr>34.Verbal vs. Action</vt:lpstr>
      <vt:lpstr>35.Repeated words</vt:lpstr>
      <vt:lpstr>36. What do I do with my hands?</vt:lpstr>
      <vt:lpstr>37.Blocking Rule 1</vt:lpstr>
      <vt:lpstr>38. Secondary roles</vt:lpstr>
      <vt:lpstr>39.Vocal variety</vt:lpstr>
      <vt:lpstr>40.Director’s Notes</vt:lpstr>
      <vt:lpstr>41.Learning Lines</vt:lpstr>
      <vt:lpstr>42.Bit parts or cameo’s</vt:lpstr>
      <vt:lpstr>43. Shtick</vt:lpstr>
      <vt:lpstr>44.Do it Twice</vt:lpstr>
      <vt:lpstr>45.Danger signs</vt:lpstr>
      <vt:lpstr>46.Rehearsal Clothes</vt:lpstr>
      <vt:lpstr>47.Kissing </vt:lpstr>
      <vt:lpstr>48.Killing Laughs</vt:lpstr>
      <vt:lpstr>49.Set up, Joke, Reaction</vt:lpstr>
      <vt:lpstr>50.Holding for the laugh</vt:lpstr>
      <vt:lpstr>51.</vt:lpstr>
    </vt:vector>
  </TitlesOfParts>
  <Company>William S. Hart UHSD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TIP OF THE DAY PT.2</dc:title>
  <dc:creator>Hart High</dc:creator>
  <cp:lastModifiedBy>Hart High</cp:lastModifiedBy>
  <cp:revision>40</cp:revision>
  <dcterms:created xsi:type="dcterms:W3CDTF">2012-05-02T15:05:38Z</dcterms:created>
  <dcterms:modified xsi:type="dcterms:W3CDTF">2012-05-03T03:09:24Z</dcterms:modified>
</cp:coreProperties>
</file>