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15620"/>
    <p:restoredTop sz="94660"/>
  </p:normalViewPr>
  <p:slideViewPr>
    <p:cSldViewPr snapToGrid="0" snapToObjects="1">
      <p:cViewPr varScale="1">
        <p:scale>
          <a:sx n="98" d="100"/>
          <a:sy n="98" d="100"/>
        </p:scale>
        <p:origin x="-64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06104D9-DBEE-0842-B7E4-C8C975A208A9}" type="datetimeFigureOut">
              <a:rPr lang="en-US" smtClean="0"/>
              <a:pPr/>
              <a:t>9/11/12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5B7A27-4705-5244-99BF-1DC4666DF6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6104D9-DBEE-0842-B7E4-C8C975A208A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104D9-DBEE-0842-B7E4-C8C975A208A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6104D9-DBEE-0842-B7E4-C8C975A208A9}" type="datetimeFigureOut">
              <a:rPr lang="en-US" smtClean="0"/>
              <a:pPr/>
              <a:t>9/11/12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104D9-DBEE-0842-B7E4-C8C975A208A9}" type="datetimeFigureOut">
              <a:rPr lang="en-US" smtClean="0"/>
              <a:pPr/>
              <a:t>9/11/12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104D9-DBEE-0842-B7E4-C8C975A208A9}" type="datetimeFigureOut">
              <a:rPr lang="en-US" smtClean="0"/>
              <a:pPr/>
              <a:t>9/11/12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104D9-DBEE-0842-B7E4-C8C975A208A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6104D9-DBEE-0842-B7E4-C8C975A208A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5B7A27-4705-5244-99BF-1DC4666DF6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6104D9-DBEE-0842-B7E4-C8C975A208A9}" type="datetimeFigureOut">
              <a:rPr lang="en-US" smtClean="0"/>
              <a:pPr/>
              <a:t>9/11/12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5B7A27-4705-5244-99BF-1DC4666DF6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Theatre Arts Vocabulary</a:t>
            </a:r>
            <a:endParaRPr lang="en-US" dirty="0"/>
          </a:p>
        </p:txBody>
      </p:sp>
      <p:sp>
        <p:nvSpPr>
          <p:cNvPr id="3" name="Subtitle 2"/>
          <p:cNvSpPr>
            <a:spLocks noGrp="1"/>
          </p:cNvSpPr>
          <p:nvPr>
            <p:ph type="subTitle" idx="1"/>
          </p:nvPr>
        </p:nvSpPr>
        <p:spPr/>
        <p:txBody>
          <a:bodyPr/>
          <a:lstStyle/>
          <a:p>
            <a:r>
              <a:rPr lang="en-US" dirty="0" smtClean="0"/>
              <a:t>From the California State Standards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9</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form. </a:t>
            </a:r>
            <a:r>
              <a:rPr lang="en-US" dirty="0" smtClean="0"/>
              <a:t>The overall structure or shape of a work that frequently follows an established design. Forms may refer to a literary type (e.g., narrative form, short story form, dramatic form) or to patterns of meter, line, and rhymes (e.g., stanza form, verse form). </a:t>
            </a:r>
          </a:p>
          <a:p>
            <a:r>
              <a:rPr lang="en-US" b="1" dirty="0" smtClean="0"/>
              <a:t>formal theatre. </a:t>
            </a:r>
            <a:r>
              <a:rPr lang="en-US" dirty="0" smtClean="0"/>
              <a:t>Theatre that focuses on public performance in front of an audience and in which the final production is most important. </a:t>
            </a:r>
          </a:p>
          <a:p>
            <a:r>
              <a:rPr lang="en-US" b="1" dirty="0" smtClean="0"/>
              <a:t>genre. </a:t>
            </a:r>
            <a:r>
              <a:rPr lang="en-US" dirty="0" smtClean="0"/>
              <a:t>Literally, kind or type. In literary and dramatic studies, genre refers to the main types of literary form, principally tragedy and comedy. The term can also refer to forms that are more specific to a given historical era, such as the revenge tragedy, or to more specific subgenres of tragedy and comedy, such as the comedy of manners. </a:t>
            </a:r>
          </a:p>
          <a:p>
            <a:r>
              <a:rPr lang="en-US" b="1" dirty="0" smtClean="0"/>
              <a:t>gesture. </a:t>
            </a:r>
            <a:r>
              <a:rPr lang="en-US" dirty="0" smtClean="0"/>
              <a:t>An expressive movement of the body or limbs. </a:t>
            </a:r>
          </a:p>
          <a:p>
            <a:r>
              <a:rPr lang="en-US" b="1" dirty="0" smtClean="0"/>
              <a:t>Greek theatre. </a:t>
            </a:r>
            <a:r>
              <a:rPr lang="en-US" dirty="0" smtClean="0"/>
              <a:t>Theatrical events in honor of the god Dionysus that occurred in Ancient Greece and included play competitions and a chorus of masked actors.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10</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improvisation. </a:t>
            </a:r>
            <a:r>
              <a:rPr lang="en-US" dirty="0" smtClean="0"/>
              <a:t>A spontaneous style of theatre in which scenes are created without advance rehearsing or scripting. </a:t>
            </a:r>
          </a:p>
          <a:p>
            <a:r>
              <a:rPr lang="en-US" b="1" dirty="0" smtClean="0"/>
              <a:t>informal theatre. </a:t>
            </a:r>
            <a:r>
              <a:rPr lang="en-US" dirty="0" smtClean="0"/>
              <a:t>A theatrical performance that focuses on small presentations, such as one taking place in a classroom setting. Usually, it is not intended for public view. </a:t>
            </a:r>
          </a:p>
          <a:p>
            <a:r>
              <a:rPr lang="en-US" b="1" dirty="0" smtClean="0"/>
              <a:t>Kabuki. </a:t>
            </a:r>
            <a:r>
              <a:rPr lang="en-US" dirty="0" smtClean="0"/>
              <a:t>One of the traditional forms of Japanese theatre, originating in the 1600s and combining stylized acting, costumes, makeup, and musical accompaniment. </a:t>
            </a:r>
          </a:p>
          <a:p>
            <a:r>
              <a:rPr lang="en-US" b="1" dirty="0" smtClean="0"/>
              <a:t>level. </a:t>
            </a:r>
            <a:r>
              <a:rPr lang="en-US" dirty="0" smtClean="0"/>
              <a:t>The height of an actor's head actor as determined by his or her body position (e.g., sitting, lying, standing, or elevated by an artificial means). </a:t>
            </a:r>
          </a:p>
          <a:p>
            <a:r>
              <a:rPr lang="en-US" b="1" dirty="0" smtClean="0"/>
              <a:t>makeup. </a:t>
            </a:r>
            <a:r>
              <a:rPr lang="en-US" dirty="0" smtClean="0"/>
              <a:t>Cosmetics and sometimes hairstyles that an actor wears on stage to emphasize facial features, historical periods, characterizations, and so forth.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11</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masks. </a:t>
            </a:r>
            <a:r>
              <a:rPr lang="en-US" dirty="0" smtClean="0"/>
              <a:t>Coverings worn over the face or part of the face of an actor to emphasize or neutralize facial characteristics. </a:t>
            </a:r>
          </a:p>
          <a:p>
            <a:r>
              <a:rPr lang="en-US" b="1" dirty="0" smtClean="0"/>
              <a:t>melodrama. </a:t>
            </a:r>
            <a:r>
              <a:rPr lang="en-US" dirty="0" smtClean="0"/>
              <a:t>A dramatic form popular in the 1800s and characterized by an emphasis on plot and physical action (versus characterization), cliff-hanging events, heart-tugging emotional appeals, the celebration of virtue, and a strongly moralistic tone. </a:t>
            </a:r>
          </a:p>
          <a:p>
            <a:r>
              <a:rPr lang="en-US" b="1" dirty="0" smtClean="0"/>
              <a:t>mime. </a:t>
            </a:r>
            <a:r>
              <a:rPr lang="en-US" dirty="0" smtClean="0"/>
              <a:t>An ancient art form based on pantomime in which conventionalized gestures are used to express ideas rather than represent actions; also, a performer of mime. </a:t>
            </a:r>
          </a:p>
          <a:p>
            <a:r>
              <a:rPr lang="en-US" b="1" dirty="0" smtClean="0"/>
              <a:t>minstrel show. </a:t>
            </a:r>
            <a:r>
              <a:rPr lang="en-US" dirty="0" smtClean="0"/>
              <a:t>Musical theatre that usually consisted of performances of traditional African-American music and dance provided by white actors in blackface and characterized by exploitive racial stereotypes. </a:t>
            </a:r>
          </a:p>
          <a:p>
            <a:r>
              <a:rPr lang="en-US" b="1" dirty="0" smtClean="0"/>
              <a:t>monologue. </a:t>
            </a:r>
            <a:r>
              <a:rPr lang="en-US" dirty="0" smtClean="0"/>
              <a:t>A long speech by a single character.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12</a:t>
            </a:r>
            <a:endParaRPr lang="en-US" dirty="0"/>
          </a:p>
        </p:txBody>
      </p:sp>
      <p:sp>
        <p:nvSpPr>
          <p:cNvPr id="3" name="Content Placeholder 2"/>
          <p:cNvSpPr>
            <a:spLocks noGrp="1"/>
          </p:cNvSpPr>
          <p:nvPr>
            <p:ph idx="1"/>
          </p:nvPr>
        </p:nvSpPr>
        <p:spPr/>
        <p:txBody>
          <a:bodyPr/>
          <a:lstStyle/>
          <a:p>
            <a:r>
              <a:rPr lang="en-US" b="1" dirty="0" smtClean="0"/>
              <a:t>motivation. </a:t>
            </a:r>
            <a:r>
              <a:rPr lang="en-US" dirty="0" smtClean="0"/>
              <a:t>A character's reason for doing or saying things in a play. </a:t>
            </a:r>
          </a:p>
          <a:p>
            <a:r>
              <a:rPr lang="en-US" b="1" dirty="0" smtClean="0"/>
              <a:t>musical theatre. </a:t>
            </a:r>
            <a:r>
              <a:rPr lang="en-US" dirty="0" smtClean="0"/>
              <a:t>A type of entertainment containing music, songs, and, usually, dance. </a:t>
            </a:r>
          </a:p>
          <a:p>
            <a:r>
              <a:rPr lang="en-US" b="1" dirty="0" smtClean="0"/>
              <a:t>Noh. </a:t>
            </a:r>
            <a:r>
              <a:rPr lang="en-US" dirty="0" smtClean="0"/>
              <a:t>One of the traditional forms of Japanese theatre in which masked male actors use highly stylized dance and poetry to tell stories. </a:t>
            </a:r>
          </a:p>
          <a:p>
            <a:r>
              <a:rPr lang="en-US" b="1" dirty="0" smtClean="0"/>
              <a:t>objective. </a:t>
            </a:r>
            <a:r>
              <a:rPr lang="en-US" dirty="0" smtClean="0"/>
              <a:t>A character's goal or intention. </a:t>
            </a:r>
          </a:p>
          <a:p>
            <a:r>
              <a:rPr lang="en-US" b="1" dirty="0" smtClean="0"/>
              <a:t>pacing. </a:t>
            </a:r>
            <a:r>
              <a:rPr lang="en-US" dirty="0" smtClean="0"/>
              <a:t>The tempo of an entire theatrical performance.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13</a:t>
            </a:r>
            <a:endParaRPr lang="en-US" dirty="0"/>
          </a:p>
        </p:txBody>
      </p:sp>
      <p:sp>
        <p:nvSpPr>
          <p:cNvPr id="3" name="Content Placeholder 2"/>
          <p:cNvSpPr>
            <a:spLocks noGrp="1"/>
          </p:cNvSpPr>
          <p:nvPr>
            <p:ph idx="1"/>
          </p:nvPr>
        </p:nvSpPr>
        <p:spPr/>
        <p:txBody>
          <a:bodyPr/>
          <a:lstStyle/>
          <a:p>
            <a:r>
              <a:rPr lang="en-US" b="1" dirty="0" smtClean="0"/>
              <a:t>pageant. </a:t>
            </a:r>
            <a:r>
              <a:rPr lang="en-US" dirty="0" smtClean="0"/>
              <a:t>Any elaborate street presentation or a series of tableaux across a stage. </a:t>
            </a:r>
          </a:p>
          <a:p>
            <a:r>
              <a:rPr lang="en-US" b="1" dirty="0" smtClean="0"/>
              <a:t>pantomime. </a:t>
            </a:r>
            <a:r>
              <a:rPr lang="en-US" dirty="0" smtClean="0"/>
              <a:t>Acting without words through facial expression, gesture, and movement. </a:t>
            </a:r>
          </a:p>
          <a:p>
            <a:r>
              <a:rPr lang="en-US" b="1" dirty="0" smtClean="0"/>
              <a:t>pitch. </a:t>
            </a:r>
            <a:r>
              <a:rPr lang="en-US" dirty="0" smtClean="0"/>
              <a:t>The highness or lowness of the voice. </a:t>
            </a:r>
          </a:p>
          <a:p>
            <a:r>
              <a:rPr lang="en-US" b="1" dirty="0" smtClean="0"/>
              <a:t>play. </a:t>
            </a:r>
            <a:r>
              <a:rPr lang="en-US" dirty="0" smtClean="0"/>
              <a:t>The stage representation of an action or a story; a dramatic composition. </a:t>
            </a:r>
          </a:p>
          <a:p>
            <a:r>
              <a:rPr lang="en-US" b="1" dirty="0" smtClean="0"/>
              <a:t>playwright. </a:t>
            </a:r>
            <a:r>
              <a:rPr lang="en-US" dirty="0" smtClean="0"/>
              <a:t>A person who writes plays.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14</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production values. </a:t>
            </a:r>
            <a:r>
              <a:rPr lang="en-US" dirty="0" smtClean="0"/>
              <a:t>The critical elements of a production, such as acting, direction, lighting, costuming, sets, and makeup. </a:t>
            </a:r>
          </a:p>
          <a:p>
            <a:r>
              <a:rPr lang="en-US" b="1" dirty="0" smtClean="0"/>
              <a:t>projection. </a:t>
            </a:r>
            <a:r>
              <a:rPr lang="en-US" dirty="0" smtClean="0"/>
              <a:t>The placement and delivery of volume, clarity, and distinctness of voice for communicating to an audience. </a:t>
            </a:r>
          </a:p>
          <a:p>
            <a:r>
              <a:rPr lang="en-US" b="1" dirty="0" smtClean="0"/>
              <a:t>props (properties). </a:t>
            </a:r>
            <a:r>
              <a:rPr lang="en-US" dirty="0" smtClean="0"/>
              <a:t>Items carried on stage by an actor; small items on the set used by the actors. </a:t>
            </a:r>
          </a:p>
          <a:p>
            <a:r>
              <a:rPr lang="en-US" b="1" dirty="0" smtClean="0"/>
              <a:t>proscenium. </a:t>
            </a:r>
            <a:r>
              <a:rPr lang="en-US" dirty="0" smtClean="0"/>
              <a:t>The enlarged hole cut through a wall to allow the audience to view the stage. It is also called the proscenium arch. The archway is in a sense the frame for the action on the stage.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15</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protagonist. </a:t>
            </a:r>
            <a:r>
              <a:rPr lang="en-US" dirty="0" smtClean="0"/>
              <a:t>The main character of a play and the character with whom the audience identifies most strongly. </a:t>
            </a:r>
          </a:p>
          <a:p>
            <a:r>
              <a:rPr lang="en-US" b="1" dirty="0" smtClean="0"/>
              <a:t>puppetry. </a:t>
            </a:r>
            <a:r>
              <a:rPr lang="en-US" dirty="0" smtClean="0"/>
              <a:t>Almost anything brought to life by human hands to create a performance. Types of puppets include rod, hand, and marionette. </a:t>
            </a:r>
          </a:p>
          <a:p>
            <a:r>
              <a:rPr lang="en-US" b="1" dirty="0" smtClean="0"/>
              <a:t>reader's theatre. </a:t>
            </a:r>
            <a:r>
              <a:rPr lang="en-US" dirty="0" smtClean="0"/>
              <a:t>A performance created by actors reading script rather working from memory. </a:t>
            </a:r>
          </a:p>
          <a:p>
            <a:r>
              <a:rPr lang="en-US" b="1" dirty="0" smtClean="0"/>
              <a:t>rehearsal. </a:t>
            </a:r>
            <a:r>
              <a:rPr lang="en-US" dirty="0" smtClean="0"/>
              <a:t>Practice sessions in which the actors and technicians prepare for public performance through repetition. </a:t>
            </a:r>
          </a:p>
          <a:p>
            <a:r>
              <a:rPr lang="en-US" b="1" dirty="0" smtClean="0"/>
              <a:t>rising action. </a:t>
            </a:r>
            <a:r>
              <a:rPr lang="en-US" dirty="0" smtClean="0"/>
              <a:t>The middle part of a plot consisting of complications and discoveries that create conflict.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16</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run-through. </a:t>
            </a:r>
            <a:r>
              <a:rPr lang="en-US" dirty="0" smtClean="0"/>
              <a:t>A rehearsal moving from start to finish without stopping for corrections or notes. </a:t>
            </a:r>
          </a:p>
          <a:p>
            <a:r>
              <a:rPr lang="en-US" b="1" dirty="0" smtClean="0"/>
              <a:t>script. </a:t>
            </a:r>
            <a:r>
              <a:rPr lang="en-US" dirty="0" smtClean="0"/>
              <a:t>The written text of a play. </a:t>
            </a:r>
          </a:p>
          <a:p>
            <a:r>
              <a:rPr lang="en-US" b="1" dirty="0" smtClean="0"/>
              <a:t>sense memory. </a:t>
            </a:r>
            <a:r>
              <a:rPr lang="en-US" dirty="0" smtClean="0"/>
              <a:t>Memories of sights, sounds, smells, tastes, and textures. It is used to help define a character in a certain situation. </a:t>
            </a:r>
          </a:p>
          <a:p>
            <a:r>
              <a:rPr lang="en-US" b="1" dirty="0" smtClean="0"/>
              <a:t>stage. </a:t>
            </a:r>
            <a:r>
              <a:rPr lang="en-US" dirty="0" smtClean="0"/>
              <a:t>The area where actors perform. </a:t>
            </a:r>
          </a:p>
          <a:p>
            <a:r>
              <a:rPr lang="en-US" b="1" dirty="0" smtClean="0"/>
              <a:t>stage crew. </a:t>
            </a:r>
            <a:r>
              <a:rPr lang="en-US" dirty="0" smtClean="0"/>
              <a:t>The backstage technical crew responsible for running the show. In small theatre companies the same persons build the set and handle the load-in. Then, during performances, they change the scenery and handle the curtain.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Week17</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stage manager. </a:t>
            </a:r>
            <a:r>
              <a:rPr lang="en-US" dirty="0" smtClean="0"/>
              <a:t>The director's liaison backstage during rehearsal and performance. The stage manager is responsible for the running of each performance. </a:t>
            </a:r>
          </a:p>
          <a:p>
            <a:r>
              <a:rPr lang="en-US" b="1" dirty="0" smtClean="0"/>
              <a:t>stage left. </a:t>
            </a:r>
            <a:r>
              <a:rPr lang="en-US" dirty="0" smtClean="0"/>
              <a:t>The left side of the stage from the perspective of an actor facing the audience.</a:t>
            </a:r>
          </a:p>
          <a:p>
            <a:r>
              <a:rPr lang="en-US" b="1" dirty="0" smtClean="0"/>
              <a:t>stage right. </a:t>
            </a:r>
            <a:r>
              <a:rPr lang="en-US" dirty="0" smtClean="0"/>
              <a:t>The right side of the stage from the perspective of an actor facing the audience. </a:t>
            </a:r>
          </a:p>
          <a:p>
            <a:r>
              <a:rPr lang="en-US" b="1" dirty="0" smtClean="0"/>
              <a:t>stock characters. </a:t>
            </a:r>
            <a:r>
              <a:rPr lang="en-US" dirty="0" smtClean="0"/>
              <a:t>Established characters, such as young lovers, neighborhood busybodies, sneaky villains, and overprotective fathers, who are immediately recognizable by an audience. </a:t>
            </a:r>
          </a:p>
          <a:p>
            <a:r>
              <a:rPr lang="en-US" b="1" dirty="0" smtClean="0"/>
              <a:t>style. </a:t>
            </a:r>
            <a:r>
              <a:rPr lang="en-US" dirty="0" smtClean="0"/>
              <a:t>The distinctive and unique manner in which a writer arranges words to achieve particular effects. Style essentially combines the idea to be expressed with the individuality of the author. These arrangements include individual word choices as well as such matters as the length and structure of sentences, tone, and use of irony.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18</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subtext. </a:t>
            </a:r>
            <a:r>
              <a:rPr lang="en-US" dirty="0" smtClean="0"/>
              <a:t>Information that is implied by a character but not stated by a character in dialogue, including actions and thoughts. </a:t>
            </a:r>
          </a:p>
          <a:p>
            <a:r>
              <a:rPr lang="en-US" b="1" dirty="0" smtClean="0"/>
              <a:t>tableau. </a:t>
            </a:r>
            <a:r>
              <a:rPr lang="en-US" dirty="0" smtClean="0"/>
              <a:t>A silent and motionless depiction of a scene created by actors, often from a picture. The plural is </a:t>
            </a:r>
            <a:r>
              <a:rPr lang="en-US" i="1" dirty="0" smtClean="0"/>
              <a:t>tableaux</a:t>
            </a:r>
            <a:r>
              <a:rPr lang="en-US" dirty="0" smtClean="0"/>
              <a:t>. </a:t>
            </a:r>
          </a:p>
          <a:p>
            <a:r>
              <a:rPr lang="en-US" b="1" dirty="0" smtClean="0"/>
              <a:t>text. </a:t>
            </a:r>
            <a:r>
              <a:rPr lang="en-US" dirty="0" smtClean="0"/>
              <a:t>The printed words, including dialogue and the stage directions for a script. </a:t>
            </a:r>
          </a:p>
          <a:p>
            <a:r>
              <a:rPr lang="en-US" b="1" dirty="0" smtClean="0"/>
              <a:t>theatre. </a:t>
            </a:r>
            <a:r>
              <a:rPr lang="en-US" dirty="0" smtClean="0"/>
              <a:t>The imitation or representation of life performed for other people; the performance of dramatic literature; drama; the milieu of actors, technicians, and playwrights; the place where dramatic performances take place. </a:t>
            </a:r>
          </a:p>
          <a:p>
            <a:r>
              <a:rPr lang="en-US" b="1" dirty="0" smtClean="0"/>
              <a:t>theatre of the absurd. </a:t>
            </a:r>
            <a:r>
              <a:rPr lang="en-US" dirty="0" smtClean="0"/>
              <a:t>Theatrical movement beginning in the 1950s in which playwrights created works representing the universe as unknowable and humankind's existence as meaningless.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9029" y="0"/>
            <a:ext cx="8229600" cy="1143000"/>
          </a:xfrm>
        </p:spPr>
        <p:txBody>
          <a:bodyPr/>
          <a:lstStyle/>
          <a:p>
            <a:r>
              <a:rPr lang="en-US" dirty="0" smtClean="0"/>
              <a:t>Week 1</a:t>
            </a:r>
            <a:endParaRPr lang="en-US" dirty="0"/>
          </a:p>
        </p:txBody>
      </p:sp>
      <p:sp>
        <p:nvSpPr>
          <p:cNvPr id="3" name="Content Placeholder 2"/>
          <p:cNvSpPr>
            <a:spLocks noGrp="1"/>
          </p:cNvSpPr>
          <p:nvPr>
            <p:ph idx="1"/>
          </p:nvPr>
        </p:nvSpPr>
        <p:spPr>
          <a:xfrm>
            <a:off x="457200" y="1142999"/>
            <a:ext cx="8506146" cy="5426665"/>
          </a:xfrm>
        </p:spPr>
        <p:txBody>
          <a:bodyPr>
            <a:normAutofit/>
          </a:bodyPr>
          <a:lstStyle/>
          <a:p>
            <a:r>
              <a:rPr lang="en-US" b="1" dirty="0" smtClean="0"/>
              <a:t>acting areas. </a:t>
            </a:r>
            <a:r>
              <a:rPr lang="en-US" dirty="0" smtClean="0"/>
              <a:t>See </a:t>
            </a:r>
            <a:r>
              <a:rPr lang="en-US" i="1" dirty="0" smtClean="0"/>
              <a:t>center stage, downstage, stage left, stage right, and upstage.</a:t>
            </a:r>
            <a:r>
              <a:rPr lang="en-US" dirty="0" smtClean="0"/>
              <a:t> </a:t>
            </a:r>
          </a:p>
          <a:p>
            <a:r>
              <a:rPr lang="en-US" b="1" dirty="0" smtClean="0"/>
              <a:t>actor. </a:t>
            </a:r>
            <a:r>
              <a:rPr lang="en-US" dirty="0" smtClean="0"/>
              <a:t>A person, male or female, who performs a role in a play or an entertainment. </a:t>
            </a:r>
          </a:p>
          <a:p>
            <a:r>
              <a:rPr lang="en-US" b="1" dirty="0" smtClean="0"/>
              <a:t>actor's position. </a:t>
            </a:r>
            <a:r>
              <a:rPr lang="en-US" dirty="0" smtClean="0"/>
              <a:t>The orientation of the actor to the audience (e.g., full back, full front, right profile, left profile). </a:t>
            </a:r>
          </a:p>
          <a:p>
            <a:r>
              <a:rPr lang="en-US" b="1" dirty="0" smtClean="0"/>
              <a:t>antagonist. </a:t>
            </a:r>
            <a:r>
              <a:rPr lang="en-US" dirty="0" smtClean="0"/>
              <a:t>A person, a situation, or the protagonist's own inner conflict in opposition to his or her goals. </a:t>
            </a:r>
          </a:p>
          <a:p>
            <a:r>
              <a:rPr lang="en-US" b="1" dirty="0" smtClean="0"/>
              <a:t>articulation. </a:t>
            </a:r>
            <a:r>
              <a:rPr lang="en-US" dirty="0" smtClean="0"/>
              <a:t>The clear and precise pronunciation of words.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19</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theatrical conventions. </a:t>
            </a:r>
            <a:r>
              <a:rPr lang="en-US" dirty="0" smtClean="0"/>
              <a:t>The established techniques, practices, and devices unique to theatrical productions. </a:t>
            </a:r>
          </a:p>
          <a:p>
            <a:r>
              <a:rPr lang="en-US" b="1" dirty="0" smtClean="0"/>
              <a:t>theatrical experiences. </a:t>
            </a:r>
            <a:r>
              <a:rPr lang="en-US" dirty="0" smtClean="0"/>
              <a:t>Events, activities, and productions associated with theatre, film/ video, and electronic media. </a:t>
            </a:r>
          </a:p>
          <a:p>
            <a:r>
              <a:rPr lang="en-US" b="1" dirty="0" smtClean="0"/>
              <a:t>theatrical games. </a:t>
            </a:r>
            <a:r>
              <a:rPr lang="en-US" dirty="0" smtClean="0"/>
              <a:t>Noncompetitive games designed to develop acting skills and popularized by Viola </a:t>
            </a:r>
            <a:r>
              <a:rPr lang="en-US" dirty="0" err="1" smtClean="0"/>
              <a:t>Spolin</a:t>
            </a:r>
            <a:r>
              <a:rPr lang="en-US" dirty="0" smtClean="0"/>
              <a:t>. </a:t>
            </a:r>
          </a:p>
          <a:p>
            <a:r>
              <a:rPr lang="en-US" b="1" dirty="0" smtClean="0"/>
              <a:t>upstage. </a:t>
            </a:r>
            <a:r>
              <a:rPr lang="en-US" dirty="0" smtClean="0"/>
              <a:t>Used as a noun, the stage area away from the audience; used as a verb, to steal the focus of a scene. </a:t>
            </a:r>
          </a:p>
          <a:p>
            <a:r>
              <a:rPr lang="en-US" b="1" dirty="0" smtClean="0"/>
              <a:t>vocal quality. </a:t>
            </a:r>
            <a:r>
              <a:rPr lang="en-US" dirty="0" smtClean="0"/>
              <a:t>The characteristics of a voice, such as shrill, nasal, raspy, breathy, booming, and so forth. </a:t>
            </a:r>
          </a:p>
          <a:p>
            <a:r>
              <a:rPr lang="en-US" b="1" dirty="0" smtClean="0"/>
              <a:t>volume. </a:t>
            </a:r>
            <a:r>
              <a:rPr lang="en-US" dirty="0" smtClean="0"/>
              <a:t>The degree of loudness or intensity of a voice. </a:t>
            </a:r>
            <a:endParaRPr lang="en-US" smtClean="0"/>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p:spPr>
        <p:txBody>
          <a:bodyPr/>
          <a:lstStyle/>
          <a:p>
            <a:r>
              <a:rPr lang="en-US" dirty="0" smtClean="0"/>
              <a:t>Week 2</a:t>
            </a:r>
            <a:endParaRPr lang="en-US" dirty="0"/>
          </a:p>
        </p:txBody>
      </p:sp>
      <p:sp>
        <p:nvSpPr>
          <p:cNvPr id="3" name="Content Placeholder 2"/>
          <p:cNvSpPr>
            <a:spLocks noGrp="1"/>
          </p:cNvSpPr>
          <p:nvPr>
            <p:ph idx="1"/>
          </p:nvPr>
        </p:nvSpPr>
        <p:spPr>
          <a:xfrm>
            <a:off x="204376" y="1275588"/>
            <a:ext cx="8482424" cy="5049012"/>
          </a:xfrm>
        </p:spPr>
        <p:txBody>
          <a:bodyPr>
            <a:normAutofit fontScale="92500"/>
          </a:bodyPr>
          <a:lstStyle/>
          <a:p>
            <a:r>
              <a:rPr lang="en-US" sz="3200" b="1" dirty="0" smtClean="0"/>
              <a:t>catharsis. </a:t>
            </a:r>
            <a:r>
              <a:rPr lang="en-US" sz="3200" dirty="0" smtClean="0"/>
              <a:t>The purification or purgation of the emotions (as pity and fear) caused in a tragedy. </a:t>
            </a:r>
          </a:p>
          <a:p>
            <a:r>
              <a:rPr lang="en-US" sz="3200" b="1" dirty="0" smtClean="0"/>
              <a:t>center stage. </a:t>
            </a:r>
            <a:r>
              <a:rPr lang="en-US" sz="3200" dirty="0" smtClean="0"/>
              <a:t>The center of the acting area. </a:t>
            </a:r>
          </a:p>
          <a:p>
            <a:r>
              <a:rPr lang="en-US" sz="3200" b="1" dirty="0" smtClean="0"/>
              <a:t>character. </a:t>
            </a:r>
            <a:r>
              <a:rPr lang="en-US" sz="3200" dirty="0" smtClean="0"/>
              <a:t>The personality or part an actor recreates. </a:t>
            </a:r>
          </a:p>
          <a:p>
            <a:r>
              <a:rPr lang="en-US" sz="3200" b="1" dirty="0" smtClean="0"/>
              <a:t>characterization. </a:t>
            </a:r>
            <a:r>
              <a:rPr lang="en-US" sz="3200" dirty="0" smtClean="0"/>
              <a:t>The development and portrayal of a personality through thought, action, dialogue, costuming, and makeup. </a:t>
            </a:r>
          </a:p>
          <a:p>
            <a:r>
              <a:rPr lang="en-US" sz="3200" b="1" dirty="0" smtClean="0"/>
              <a:t>climax. </a:t>
            </a:r>
            <a:r>
              <a:rPr lang="en-US" sz="3200" dirty="0" smtClean="0"/>
              <a:t>The point of highest dramatic tension or a major turning point in the action.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9029" y="132588"/>
            <a:ext cx="8229600" cy="1143000"/>
          </a:xfrm>
        </p:spPr>
        <p:txBody>
          <a:bodyPr/>
          <a:lstStyle/>
          <a:p>
            <a:r>
              <a:rPr lang="en-US" dirty="0" smtClean="0"/>
              <a:t>Week 3</a:t>
            </a:r>
            <a:endParaRPr lang="en-US" dirty="0"/>
          </a:p>
        </p:txBody>
      </p:sp>
      <p:sp>
        <p:nvSpPr>
          <p:cNvPr id="3" name="Content Placeholder 2"/>
          <p:cNvSpPr>
            <a:spLocks noGrp="1"/>
          </p:cNvSpPr>
          <p:nvPr>
            <p:ph idx="1"/>
          </p:nvPr>
        </p:nvSpPr>
        <p:spPr>
          <a:xfrm>
            <a:off x="209029" y="1275588"/>
            <a:ext cx="8477771" cy="5049012"/>
          </a:xfrm>
        </p:spPr>
        <p:txBody>
          <a:bodyPr>
            <a:normAutofit fontScale="92500"/>
          </a:bodyPr>
          <a:lstStyle/>
          <a:p>
            <a:r>
              <a:rPr lang="en-US" sz="3200" b="1" dirty="0" smtClean="0"/>
              <a:t>cold reading. </a:t>
            </a:r>
            <a:r>
              <a:rPr lang="en-US" sz="3200" dirty="0" smtClean="0"/>
              <a:t>A reading of a script done by actors who have not previously reviewed the play. </a:t>
            </a:r>
          </a:p>
          <a:p>
            <a:r>
              <a:rPr lang="en-US" sz="3200" b="1" dirty="0" smtClean="0"/>
              <a:t>collaboration. </a:t>
            </a:r>
            <a:r>
              <a:rPr lang="en-US" sz="3200" dirty="0" smtClean="0"/>
              <a:t>The act of working together in a joint intellectual effort. </a:t>
            </a:r>
          </a:p>
          <a:p>
            <a:r>
              <a:rPr lang="en-US" sz="3200" b="1" dirty="0" smtClean="0"/>
              <a:t>commedia </a:t>
            </a:r>
            <a:r>
              <a:rPr lang="en-US" sz="3200" b="1" dirty="0" err="1" smtClean="0"/>
              <a:t>dell'arte</a:t>
            </a:r>
            <a:r>
              <a:rPr lang="en-US" sz="3200" b="1" dirty="0" smtClean="0"/>
              <a:t>. </a:t>
            </a:r>
            <a:r>
              <a:rPr lang="en-US" sz="3200" dirty="0" smtClean="0"/>
              <a:t>A professional form of theatrical improvisation, developed in Italy in the 1500s, featuring stock characters and standardized plots. </a:t>
            </a:r>
          </a:p>
          <a:p>
            <a:r>
              <a:rPr lang="en-US" sz="3200" b="1" dirty="0" smtClean="0"/>
              <a:t>complication. </a:t>
            </a:r>
            <a:r>
              <a:rPr lang="en-US" sz="3200" dirty="0" smtClean="0"/>
              <a:t>Part of the rising action in a play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9833" y="132588"/>
            <a:ext cx="8229600" cy="1143000"/>
          </a:xfrm>
        </p:spPr>
        <p:txBody>
          <a:bodyPr/>
          <a:lstStyle/>
          <a:p>
            <a:r>
              <a:rPr lang="en-US" dirty="0" smtClean="0"/>
              <a:t>Week Four</a:t>
            </a:r>
            <a:endParaRPr lang="en-US" dirty="0"/>
          </a:p>
        </p:txBody>
      </p:sp>
      <p:sp>
        <p:nvSpPr>
          <p:cNvPr id="3" name="Content Placeholder 2"/>
          <p:cNvSpPr>
            <a:spLocks noGrp="1"/>
          </p:cNvSpPr>
          <p:nvPr>
            <p:ph idx="1"/>
          </p:nvPr>
        </p:nvSpPr>
        <p:spPr>
          <a:xfrm>
            <a:off x="179833" y="1275588"/>
            <a:ext cx="8964167" cy="5361308"/>
          </a:xfrm>
        </p:spPr>
        <p:txBody>
          <a:bodyPr>
            <a:normAutofit/>
          </a:bodyPr>
          <a:lstStyle/>
          <a:p>
            <a:r>
              <a:rPr lang="en-US" sz="3200" b="1" dirty="0" smtClean="0"/>
              <a:t>conflict. </a:t>
            </a:r>
            <a:r>
              <a:rPr lang="en-US" sz="3200" dirty="0" smtClean="0"/>
              <a:t>The opposition of persons or forces giving rise to dramatic action in a play. </a:t>
            </a:r>
          </a:p>
          <a:p>
            <a:r>
              <a:rPr lang="en-US" sz="3200" b="1" dirty="0" smtClean="0"/>
              <a:t>context. </a:t>
            </a:r>
            <a:r>
              <a:rPr lang="en-US" sz="3200" dirty="0" smtClean="0"/>
              <a:t>The interrelated conditions in which a play exists or occurs. </a:t>
            </a:r>
            <a:endParaRPr lang="en-US" sz="3200" smtClean="0"/>
          </a:p>
          <a:p>
            <a:r>
              <a:rPr lang="en-US" sz="3200" b="1" smtClean="0"/>
              <a:t>costume</a:t>
            </a:r>
            <a:r>
              <a:rPr lang="en-US" sz="3200" b="1" dirty="0" smtClean="0"/>
              <a:t>. </a:t>
            </a:r>
            <a:r>
              <a:rPr lang="en-US" sz="3200" dirty="0" smtClean="0"/>
              <a:t>Any clothing worn by an actor on stage during a performance. </a:t>
            </a:r>
          </a:p>
          <a:p>
            <a:r>
              <a:rPr lang="en-US" sz="3200" b="1" dirty="0" smtClean="0"/>
              <a:t>creative drama. </a:t>
            </a:r>
            <a:r>
              <a:rPr lang="en-US" sz="3200" dirty="0" smtClean="0"/>
              <a:t>An improvisational, process-centered form of theatre in which participants are guided by a leader to imagine, enact, and reflect on human experiences.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p:spPr>
        <p:txBody>
          <a:bodyPr/>
          <a:lstStyle/>
          <a:p>
            <a:r>
              <a:rPr lang="en-US" dirty="0" smtClean="0"/>
              <a:t>Week Five</a:t>
            </a:r>
            <a:endParaRPr lang="en-US" dirty="0"/>
          </a:p>
        </p:txBody>
      </p:sp>
      <p:sp>
        <p:nvSpPr>
          <p:cNvPr id="3" name="Content Placeholder 2"/>
          <p:cNvSpPr>
            <a:spLocks noGrp="1"/>
          </p:cNvSpPr>
          <p:nvPr>
            <p:ph idx="1"/>
          </p:nvPr>
        </p:nvSpPr>
        <p:spPr>
          <a:xfrm>
            <a:off x="282021" y="1275587"/>
            <a:ext cx="8593736" cy="5089687"/>
          </a:xfrm>
        </p:spPr>
        <p:txBody>
          <a:bodyPr>
            <a:normAutofit fontScale="55000" lnSpcReduction="20000"/>
          </a:bodyPr>
          <a:lstStyle/>
          <a:p>
            <a:r>
              <a:rPr lang="en-US" sz="4480" b="1" dirty="0" smtClean="0"/>
              <a:t>crisis. </a:t>
            </a:r>
            <a:r>
              <a:rPr lang="en-US" sz="4480" dirty="0" smtClean="0"/>
              <a:t>A decisive point in the plot of a play on which the outcome of the remaining actions depends. </a:t>
            </a:r>
          </a:p>
          <a:p>
            <a:r>
              <a:rPr lang="en-US" sz="4480" b="1" dirty="0" smtClean="0"/>
              <a:t>critique. </a:t>
            </a:r>
            <a:r>
              <a:rPr lang="en-US" sz="4480" dirty="0" smtClean="0"/>
              <a:t>Opinions and comments based on predetermined criteria that may be used for self-evaluation or the evaluation of the actors or the production itself. </a:t>
            </a:r>
          </a:p>
          <a:p>
            <a:r>
              <a:rPr lang="en-US" sz="4480" b="1" dirty="0" smtClean="0"/>
              <a:t>cue. </a:t>
            </a:r>
            <a:r>
              <a:rPr lang="en-US" sz="4480" dirty="0" smtClean="0"/>
              <a:t>A signal, either verbal or physical, that indicates something else, such as a line of dialogue or an entrance, is to happen. </a:t>
            </a:r>
          </a:p>
          <a:p>
            <a:r>
              <a:rPr lang="en-US" sz="4480" b="1" dirty="0" smtClean="0"/>
              <a:t>denouement design. </a:t>
            </a:r>
            <a:r>
              <a:rPr lang="en-US" sz="4480" dirty="0" smtClean="0"/>
              <a:t>The final resolution of the conflict in a plot. </a:t>
            </a:r>
          </a:p>
          <a:p>
            <a:r>
              <a:rPr lang="en-US" sz="4480" b="1" dirty="0" smtClean="0"/>
              <a:t>design. </a:t>
            </a:r>
            <a:r>
              <a:rPr lang="en-US" sz="4480" dirty="0" smtClean="0"/>
              <a:t>The creative process of developing and executing aesthetic or functional designs in a production, such as costumes, lighting, sets, and makeup.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a:t>
            </a:r>
            <a:endParaRPr lang="en-US" dirty="0"/>
          </a:p>
        </p:txBody>
      </p:sp>
      <p:sp>
        <p:nvSpPr>
          <p:cNvPr id="3" name="Content Placeholder 2"/>
          <p:cNvSpPr>
            <a:spLocks noGrp="1"/>
          </p:cNvSpPr>
          <p:nvPr>
            <p:ph idx="1"/>
          </p:nvPr>
        </p:nvSpPr>
        <p:spPr/>
        <p:txBody>
          <a:bodyPr>
            <a:normAutofit fontScale="85000" lnSpcReduction="10000"/>
          </a:bodyPr>
          <a:lstStyle/>
          <a:p>
            <a:r>
              <a:rPr lang="en-US" sz="3200" b="1" dirty="0" smtClean="0"/>
              <a:t>dialogue. </a:t>
            </a:r>
            <a:r>
              <a:rPr lang="en-US" sz="3200" dirty="0" smtClean="0"/>
              <a:t>The conversation between actors on stage. </a:t>
            </a:r>
          </a:p>
          <a:p>
            <a:r>
              <a:rPr lang="en-US" sz="3200" b="1" dirty="0" smtClean="0"/>
              <a:t>diction. </a:t>
            </a:r>
            <a:r>
              <a:rPr lang="en-US" sz="3200" dirty="0" smtClean="0"/>
              <a:t>The pronunciation of words, the choice of words, and the manner in which a person expresses himself or herself. </a:t>
            </a:r>
          </a:p>
          <a:p>
            <a:r>
              <a:rPr lang="en-US" sz="3200" b="1" dirty="0" smtClean="0"/>
              <a:t>directing. </a:t>
            </a:r>
            <a:r>
              <a:rPr lang="en-US" sz="3200" dirty="0" smtClean="0"/>
              <a:t>The art and technique of bringing the elements of theatre together to make a play. </a:t>
            </a:r>
          </a:p>
          <a:p>
            <a:r>
              <a:rPr lang="en-US" sz="3200" b="1" dirty="0" smtClean="0"/>
              <a:t>director. </a:t>
            </a:r>
            <a:r>
              <a:rPr lang="en-US" sz="3200" dirty="0" smtClean="0"/>
              <a:t>The person who oversees the entire process of staging a production. </a:t>
            </a:r>
          </a:p>
          <a:p>
            <a:r>
              <a:rPr lang="en-US" sz="3200" b="1" dirty="0" smtClean="0"/>
              <a:t>downstage. </a:t>
            </a:r>
            <a:r>
              <a:rPr lang="en-US" sz="3200" dirty="0" smtClean="0"/>
              <a:t>The stage area toward the audience.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7</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dramatic play. </a:t>
            </a:r>
            <a:r>
              <a:rPr lang="en-US" dirty="0" smtClean="0"/>
              <a:t>Children's creation of scenes when they play pretend. </a:t>
            </a:r>
          </a:p>
          <a:p>
            <a:r>
              <a:rPr lang="en-US" b="1" dirty="0" smtClean="0"/>
              <a:t>dramatic structure. </a:t>
            </a:r>
            <a:r>
              <a:rPr lang="en-US" dirty="0" smtClean="0"/>
              <a:t>The special literary style in which plays are written. </a:t>
            </a:r>
          </a:p>
          <a:p>
            <a:r>
              <a:rPr lang="en-US" b="1" dirty="0" err="1" smtClean="0"/>
              <a:t>dramaturg</a:t>
            </a:r>
            <a:r>
              <a:rPr lang="en-US" b="1" dirty="0" smtClean="0"/>
              <a:t>. </a:t>
            </a:r>
            <a:r>
              <a:rPr lang="en-US" dirty="0" smtClean="0"/>
              <a:t>A person who provides specific in-depth knowledge and literary resources to a director, producer, theatre company, or even the audience. </a:t>
            </a:r>
          </a:p>
          <a:p>
            <a:r>
              <a:rPr lang="en-US" b="1" dirty="0" smtClean="0"/>
              <a:t>dress rehearsals. </a:t>
            </a:r>
            <a:r>
              <a:rPr lang="en-US" dirty="0" smtClean="0"/>
              <a:t>The final few rehearsals just prior to opening night in which the show is run with full technical elements. Full costumes and makeup are worn. </a:t>
            </a:r>
          </a:p>
          <a:p>
            <a:r>
              <a:rPr lang="en-US" b="1" dirty="0" smtClean="0"/>
              <a:t>electronic media. </a:t>
            </a:r>
            <a:r>
              <a:rPr lang="en-US" dirty="0" smtClean="0"/>
              <a:t>Means of communication characterized by the use of technology (e.g., radio, television, and the Internet).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8</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Elizabethan theatre. </a:t>
            </a:r>
            <a:r>
              <a:rPr lang="en-US" dirty="0" smtClean="0"/>
              <a:t>The theatre of England during the reign of Queen Elizabeth I and often extended to the close of the theatres in 1640. </a:t>
            </a:r>
          </a:p>
          <a:p>
            <a:r>
              <a:rPr lang="en-US" b="1" dirty="0" smtClean="0"/>
              <a:t>ensemble. </a:t>
            </a:r>
            <a:r>
              <a:rPr lang="en-US" dirty="0" smtClean="0"/>
              <a:t>A group of theatrical artists working together to create a theatrical production. </a:t>
            </a:r>
          </a:p>
          <a:p>
            <a:r>
              <a:rPr lang="en-US" b="1" dirty="0" smtClean="0"/>
              <a:t>epic theatre. </a:t>
            </a:r>
            <a:r>
              <a:rPr lang="en-US" dirty="0" smtClean="0"/>
              <a:t>Theatrical movement of the early 1920s and 1930 characterized by the use of such artificial devices as cartoons, posters, and film sequences distancing the audience from theatrical illusion and allowing focus on the play's message. </a:t>
            </a:r>
          </a:p>
          <a:p>
            <a:r>
              <a:rPr lang="en-US" b="1" dirty="0" smtClean="0"/>
              <a:t>exposition. </a:t>
            </a:r>
            <a:r>
              <a:rPr lang="en-US" dirty="0" smtClean="0"/>
              <a:t>Detailed information revealing the facts of a plot. </a:t>
            </a:r>
          </a:p>
          <a:p>
            <a:r>
              <a:rPr lang="en-US" b="1" dirty="0" smtClean="0"/>
              <a:t>farce. </a:t>
            </a:r>
            <a:r>
              <a:rPr lang="en-US" dirty="0" smtClean="0"/>
              <a:t>A comedy with exaggerated characterizations, abundant physical or visual humor, and, often, an improbable plot.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38</TotalTime>
  <Words>2094</Words>
  <Application>Microsoft Macintosh PowerPoint</Application>
  <PresentationFormat>On-screen Show (4:3)</PresentationFormat>
  <Paragraphs>114</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Flow</vt:lpstr>
      <vt:lpstr>Theatre Arts Vocabulary</vt:lpstr>
      <vt:lpstr>Week 1</vt:lpstr>
      <vt:lpstr>Week 2</vt:lpstr>
      <vt:lpstr>Week 3</vt:lpstr>
      <vt:lpstr>Week Four</vt:lpstr>
      <vt:lpstr>Week Five</vt:lpstr>
      <vt:lpstr>Week 6</vt:lpstr>
      <vt:lpstr>Week 7</vt:lpstr>
      <vt:lpstr>Week 8</vt:lpstr>
      <vt:lpstr>Week 9</vt:lpstr>
      <vt:lpstr>Week 10</vt:lpstr>
      <vt:lpstr>Week 11</vt:lpstr>
      <vt:lpstr>Week 12</vt:lpstr>
      <vt:lpstr>Week 13</vt:lpstr>
      <vt:lpstr>Week 14</vt:lpstr>
      <vt:lpstr>Week 15</vt:lpstr>
      <vt:lpstr>Week 16</vt:lpstr>
      <vt:lpstr>Week17</vt:lpstr>
      <vt:lpstr>Week 18</vt:lpstr>
      <vt:lpstr>Week 19</vt:lpstr>
    </vt:vector>
  </TitlesOfParts>
  <Company>William S. Hart 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Arts Vocabulary</dc:title>
  <dc:creator>Hart High</dc:creator>
  <cp:lastModifiedBy>Hart High</cp:lastModifiedBy>
  <cp:revision>3</cp:revision>
  <dcterms:created xsi:type="dcterms:W3CDTF">2012-09-11T14:32:49Z</dcterms:created>
  <dcterms:modified xsi:type="dcterms:W3CDTF">2012-09-11T14:33:20Z</dcterms:modified>
</cp:coreProperties>
</file>