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slideLayouts/slideLayout16.xml" ContentType="application/vnd.openxmlformats-officedocument.presentationml.slideLayout+xml"/>
  <Override PartName="/ppt/slides/slide28.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docProps/core.xml" ContentType="application/vnd.openxmlformats-package.core-properties+xml"/>
  <Override PartName="/ppt/slides/slide44.xml" ContentType="application/vnd.openxmlformats-officedocument.presentationml.slide+xml"/>
  <Override PartName="/ppt/slideLayouts/slideLayout15.xml" ContentType="application/vnd.openxmlformats-officedocument.presentationml.slideLayout+xml"/>
  <Override PartName="/ppt/slides/slide27.xml" ContentType="application/vnd.openxmlformats-officedocument.presentationml.slide+xml"/>
  <Override PartName="/ppt/slides/slide53.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slideLayouts/slideLayout4.xml" ContentType="application/vnd.openxmlformats-officedocument.presentationml.slideLayout+xml"/>
  <Default Extension="png" ContentType="image/png"/>
  <Override PartName="/ppt/slides/slide12.xml" ContentType="application/vnd.openxmlformats-officedocument.presentationml.slide+xml"/>
  <Override PartName="/ppt/presProps.xml" ContentType="application/vnd.openxmlformats-officedocument.presentationml.presProps+xml"/>
  <Override PartName="/ppt/slides/slide43.xml" ContentType="application/vnd.openxmlformats-officedocument.presentationml.slide+xml"/>
  <Override PartName="/ppt/slides/slide26.xml" ContentType="application/vnd.openxmlformats-officedocument.presentationml.slide+xml"/>
  <Override PartName="/ppt/slideLayouts/slideLayout14.xml" ContentType="application/vnd.openxmlformats-officedocument.presentationml.slideLayout+xml"/>
  <Override PartName="/ppt/slides/slide52.xml" ContentType="application/vnd.openxmlformats-officedocument.presentationml.slide+xml"/>
  <Override PartName="/ppt/slides/slide35.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slides/slide49.xml" ContentType="application/vnd.openxmlformats-officedocument.presentationml.slide+xml"/>
  <Override PartName="/ppt/slides/slide42.xml" ContentType="application/vnd.openxmlformats-officedocument.presentationml.slide+xml"/>
  <Override PartName="/ppt/slideLayouts/slideLayout13.xml" ContentType="application/vnd.openxmlformats-officedocument.presentationml.slideLayout+xml"/>
  <Override PartName="/ppt/slides/slide25.xml" ContentType="application/vnd.openxmlformats-officedocument.presentationml.slide+xml"/>
  <Override PartName="/ppt/slides/slide51.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slides/slide10.xml" ContentType="application/vnd.openxmlformats-officedocument.presentationml.slide+xml"/>
  <Override PartName="/docProps/app.xml" ContentType="application/vnd.openxmlformats-officedocument.extended-properties+xml"/>
  <Override PartName="/ppt/slides/slide48.xml" ContentType="application/vnd.openxmlformats-officedocument.presentationml.slide+xml"/>
  <Override PartName="/ppt/slideLayouts/slideLayout19.xml" ContentType="application/vnd.openxmlformats-officedocument.presentationml.slideLayout+xml"/>
  <Override PartName="/ppt/slides/slide41.xml" ContentType="application/vnd.openxmlformats-officedocument.presentationml.slide+xml"/>
  <Override PartName="/ppt/slideLayouts/slideLayout12.xml" ContentType="application/vnd.openxmlformats-officedocument.presentationml.slideLayout+xml"/>
  <Override PartName="/ppt/slides/slide24.xml" ContentType="application/vnd.openxmlformats-officedocument.presentationml.slide+xml"/>
  <Override PartName="/ppt/slides/slide50.xml" ContentType="application/vnd.openxmlformats-officedocument.presentationml.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Default Extension="jpeg" ContentType="image/jpeg"/>
  <Override PartName="/ppt/viewProps.xml" ContentType="application/vnd.openxmlformats-officedocument.presentationml.viewProps+xml"/>
  <Override PartName="/ppt/slides/slide47.xml" ContentType="application/vnd.openxmlformats-officedocument.presentationml.slide+xml"/>
  <Override PartName="/ppt/slideLayouts/slideLayout18.xml" ContentType="application/vnd.openxmlformats-officedocument.presentationml.slideLayout+xml"/>
  <Override PartName="/ppt/slides/slide40.xml" ContentType="application/vnd.openxmlformats-officedocument.presentationml.slide+xml"/>
  <Override PartName="/ppt/slideLayouts/slideLayout11.xml" ContentType="application/vnd.openxmlformats-officedocument.presentationml.slideLayout+xml"/>
  <Override PartName="/ppt/slides/slide39.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Layouts/slideLayout7.xml" ContentType="application/vnd.openxmlformats-officedocument.presentationml.slideLayout+xml"/>
  <Override PartName="/ppt/slideLayouts/slideLayout20.xml" ContentType="application/vnd.openxmlformats-officedocument.presentationml.slideLayout+xml"/>
  <Override PartName="/ppt/slides/slide32.xml" ContentType="application/vnd.openxmlformats-officedocument.presentationml.slide+xml"/>
  <Override PartName="/ppt/slides/slide15.xml" ContentType="application/vnd.openxmlformats-officedocument.presentationml.slide+xml"/>
  <Override PartName="/ppt/slides/slide46.xml" ContentType="application/vnd.openxmlformats-officedocument.presentationml.slide+xml"/>
  <Override PartName="/ppt/slideLayouts/slideLayout17.xml" ContentType="application/vnd.openxmlformats-officedocument.presentationml.slideLayout+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7" r:id="rId32"/>
    <p:sldId id="288" r:id="rId33"/>
    <p:sldId id="289" r:id="rId34"/>
    <p:sldId id="290" r:id="rId35"/>
    <p:sldId id="291" r:id="rId36"/>
    <p:sldId id="292" r:id="rId37"/>
    <p:sldId id="293" r:id="rId38"/>
    <p:sldId id="294" r:id="rId39"/>
    <p:sldId id="295" r:id="rId40"/>
    <p:sldId id="296"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75" d="100"/>
          <a:sy n="75" d="100"/>
        </p:scale>
        <p:origin x="-1200"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printerSettings" Target="printerSettings/printerSettings1.bin"/><Relationship Id="rId56" Type="http://schemas.openxmlformats.org/officeDocument/2006/relationships/presProps" Target="presProps.xml"/><Relationship Id="rId57" Type="http://schemas.openxmlformats.org/officeDocument/2006/relationships/viewProps" Target="viewProps.xml"/><Relationship Id="rId58" Type="http://schemas.openxmlformats.org/officeDocument/2006/relationships/theme" Target="theme/theme1.xml"/><Relationship Id="rId59"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7E05BFD8-D5F7-C44F-B842-7A72075C3E2A}" type="datetimeFigureOut">
              <a:rPr lang="en-US" smtClean="0"/>
              <a:pPr/>
              <a:t>12/5/12</a:t>
            </a:fld>
            <a:endParaRPr lang="en-US" dirty="0"/>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dirty="0"/>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B73AA10A-4176-7D41-AD86-EC0EC36255A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7E05BFD8-D5F7-C44F-B842-7A72075C3E2A}" type="datetimeFigureOut">
              <a:rPr lang="en-US" smtClean="0"/>
              <a:pPr/>
              <a:t>12/5/12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3AA10A-4176-7D41-AD86-EC0EC36255AC}" type="slidenum">
              <a:rPr lang="en-US" smtClean="0"/>
              <a:pPr/>
              <a:t>‹#›</a:t>
            </a:fld>
            <a:endParaRPr lang="en-US"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E05BFD8-D5F7-C44F-B842-7A72075C3E2A}" type="datetimeFigureOut">
              <a:rPr lang="en-US" smtClean="0"/>
              <a:pPr/>
              <a:t>12/5/12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3AA10A-4176-7D41-AD86-EC0EC36255AC}" type="slidenum">
              <a:rPr lang="en-US" smtClean="0"/>
              <a:pPr/>
              <a:t>‹#›</a:t>
            </a:fld>
            <a:endParaRPr lang="en-US" dirty="0"/>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E05BFD8-D5F7-C44F-B842-7A72075C3E2A}" type="datetimeFigureOut">
              <a:rPr lang="en-US" smtClean="0"/>
              <a:pPr/>
              <a:t>12/5/12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73AA10A-4176-7D41-AD86-EC0EC36255AC}"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05BFD8-D5F7-C44F-B842-7A72075C3E2A}" type="datetimeFigureOut">
              <a:rPr lang="en-US" smtClean="0"/>
              <a:pPr/>
              <a:t>12/5/12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73AA10A-4176-7D41-AD86-EC0EC36255AC}"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14398" y="2866030"/>
            <a:ext cx="3563938"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05BFD8-D5F7-C44F-B842-7A72075C3E2A}" type="datetimeFigureOut">
              <a:rPr lang="en-US" smtClean="0"/>
              <a:pPr/>
              <a:t>12/5/12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3AA10A-4176-7D41-AD86-EC0EC36255AC}"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05BFD8-D5F7-C44F-B842-7A72075C3E2A}" type="datetimeFigureOut">
              <a:rPr lang="en-US" smtClean="0"/>
              <a:pPr/>
              <a:t>12/5/12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3AA10A-4176-7D41-AD86-EC0EC36255AC}" type="slidenum">
              <a:rPr lang="en-US" smtClean="0"/>
              <a:pPr/>
              <a:t>‹#›</a:t>
            </a:fld>
            <a:endParaRPr lang="en-US" dirty="0"/>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dirty="0" smtClean="0"/>
              <a:t>Click icon to add picture</a:t>
            </a:r>
            <a:endParaRP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dirty="0" smtClean="0"/>
              <a:t>Click icon to add picture</a:t>
            </a:r>
            <a:endParaRPr dirty="0"/>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dirty="0" smtClean="0"/>
              <a:t>Click icon to add picture</a:t>
            </a:r>
            <a:endParaRPr dirty="0"/>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05BFD8-D5F7-C44F-B842-7A72075C3E2A}" type="datetimeFigureOut">
              <a:rPr lang="en-US" smtClean="0"/>
              <a:pPr/>
              <a:t>12/5/12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3AA10A-4176-7D41-AD86-EC0EC36255AC}"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05BFD8-D5F7-C44F-B842-7A72075C3E2A}" type="datetimeFigureOut">
              <a:rPr lang="en-US" smtClean="0"/>
              <a:pPr/>
              <a:t>12/5/12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3AA10A-4176-7D41-AD86-EC0EC36255AC}" type="slidenum">
              <a:rPr lang="en-US" smtClean="0"/>
              <a:pPr/>
              <a:t>‹#›</a:t>
            </a:fld>
            <a:endParaRPr lang="en-US" dirty="0"/>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dirty="0" smtClean="0"/>
              <a:t>Click icon to add picture</a:t>
            </a:r>
            <a:endParaRP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dirty="0" smtClean="0"/>
              <a:t>Click icon to add picture</a:t>
            </a:r>
            <a:endParaRPr dirty="0"/>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dirty="0" smtClean="0"/>
              <a:t>Click icon to add picture</a:t>
            </a:r>
            <a:endParaRPr dirty="0"/>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05BFD8-D5F7-C44F-B842-7A72075C3E2A}" type="datetimeFigureOut">
              <a:rPr lang="en-US" smtClean="0"/>
              <a:pPr/>
              <a:t>12/5/12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3AA10A-4176-7D41-AD86-EC0EC36255AC}"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7E05BFD8-D5F7-C44F-B842-7A72075C3E2A}" type="datetimeFigureOut">
              <a:rPr lang="en-US" smtClean="0"/>
              <a:pPr/>
              <a:t>12/5/12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3AA10A-4176-7D41-AD86-EC0EC36255A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7E05BFD8-D5F7-C44F-B842-7A72075C3E2A}" type="datetimeFigureOut">
              <a:rPr lang="en-US" smtClean="0"/>
              <a:pPr/>
              <a:t>12/5/12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3AA10A-4176-7D41-AD86-EC0EC36255AC}"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7E05BFD8-D5F7-C44F-B842-7A72075C3E2A}" type="datetimeFigureOut">
              <a:rPr lang="en-US" smtClean="0"/>
              <a:pPr/>
              <a:t>12/5/12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3AA10A-4176-7D41-AD86-EC0EC36255A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Watermark">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7E05BFD8-D5F7-C44F-B842-7A72075C3E2A}" type="datetimeFigureOut">
              <a:rPr lang="en-US" smtClean="0"/>
              <a:pPr/>
              <a:t>12/5/12</a:t>
            </a:fld>
            <a:endParaRPr lang="en-US" dirty="0"/>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B73AA10A-4176-7D41-AD86-EC0EC36255A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ct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7E05BFD8-D5F7-C44F-B842-7A72075C3E2A}" type="datetimeFigureOut">
              <a:rPr lang="en-US" smtClean="0"/>
              <a:pPr/>
              <a:t>12/5/12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3AA10A-4176-7D41-AD86-EC0EC36255A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Watermark">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05BFD8-D5F7-C44F-B842-7A72075C3E2A}" type="datetimeFigureOut">
              <a:rPr lang="en-US" smtClean="0"/>
              <a:pPr/>
              <a:t>12/5/12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3AA10A-4176-7D41-AD86-EC0EC36255A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Picture">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dirty="0" smtClean="0"/>
              <a:t>Click icon to add picture</a:t>
            </a:r>
            <a:endParaRPr dirty="0"/>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05BFD8-D5F7-C44F-B842-7A72075C3E2A}" type="datetimeFigureOut">
              <a:rPr lang="en-US" smtClean="0"/>
              <a:pPr/>
              <a:t>12/5/12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3AA10A-4176-7D41-AD86-EC0EC36255A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E05BFD8-D5F7-C44F-B842-7A72075C3E2A}" type="datetimeFigureOut">
              <a:rPr lang="en-US" smtClean="0"/>
              <a:pPr/>
              <a:t>12/5/12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3AA10A-4176-7D41-AD86-EC0EC36255A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7E05BFD8-D5F7-C44F-B842-7A72075C3E2A}" type="datetimeFigureOut">
              <a:rPr lang="en-US" smtClean="0"/>
              <a:pPr/>
              <a:t>12/5/12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73AA10A-4176-7D41-AD86-EC0EC36255AC}" type="slidenum">
              <a:rPr lang="en-US" smtClean="0"/>
              <a:pPr/>
              <a:t>‹#›</a:t>
            </a:fld>
            <a:endParaRPr lang="en-US" dirty="0"/>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E05BFD8-D5F7-C44F-B842-7A72075C3E2A}" type="datetimeFigureOut">
              <a:rPr lang="en-US" smtClean="0"/>
              <a:pPr/>
              <a:t>12/5/12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3AA10A-4176-7D41-AD86-EC0EC36255AC}" type="slidenum">
              <a:rPr lang="en-US" smtClean="0"/>
              <a:pPr/>
              <a:t>‹#›</a:t>
            </a:fld>
            <a:endParaRPr lang="en-US" dirty="0"/>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7E05BFD8-D5F7-C44F-B842-7A72075C3E2A}" type="datetimeFigureOut">
              <a:rPr lang="en-US" smtClean="0"/>
              <a:pPr/>
              <a:t>12/5/12</a:t>
            </a:fld>
            <a:endParaRPr lang="en-US" dirty="0"/>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dirty="0"/>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B73AA10A-4176-7D41-AD86-EC0EC36255A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Daily Acting Tip</a:t>
            </a:r>
            <a:br>
              <a:rPr lang="en-US" dirty="0" smtClean="0"/>
            </a:br>
            <a:r>
              <a:rPr lang="en-US" dirty="0" smtClean="0"/>
              <a:t> Journals Semester 1</a:t>
            </a:r>
            <a:endParaRPr lang="en-US" dirty="0"/>
          </a:p>
        </p:txBody>
      </p:sp>
      <p:sp>
        <p:nvSpPr>
          <p:cNvPr id="3" name="Subtitle 2"/>
          <p:cNvSpPr>
            <a:spLocks noGrp="1"/>
          </p:cNvSpPr>
          <p:nvPr>
            <p:ph type="subTitle" idx="1"/>
          </p:nvPr>
        </p:nvSpPr>
        <p:spPr/>
        <p:txBody>
          <a:bodyPr/>
          <a:lstStyle/>
          <a:p>
            <a:r>
              <a:rPr lang="en-US" b="1" dirty="0" smtClean="0"/>
              <a:t>Things an actor should know but often forget….</a:t>
            </a:r>
          </a:p>
          <a:p>
            <a:r>
              <a:rPr lang="en-US" b="1" dirty="0" smtClean="0"/>
              <a:t>Put the date and add them to your journal at the beginning of class</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039322" y="69057"/>
            <a:ext cx="7313613" cy="868362"/>
          </a:xfrm>
        </p:spPr>
        <p:txBody>
          <a:bodyPr/>
          <a:lstStyle/>
          <a:p>
            <a:r>
              <a:rPr lang="en-US" dirty="0" smtClean="0"/>
              <a:t>9.Transitions</a:t>
            </a:r>
            <a:endParaRPr lang="en-US" dirty="0"/>
          </a:p>
        </p:txBody>
      </p:sp>
      <p:sp>
        <p:nvSpPr>
          <p:cNvPr id="3" name="Content Placeholder 2"/>
          <p:cNvSpPr>
            <a:spLocks noGrp="1"/>
          </p:cNvSpPr>
          <p:nvPr>
            <p:ph idx="1"/>
          </p:nvPr>
        </p:nvSpPr>
        <p:spPr>
          <a:xfrm>
            <a:off x="156152" y="801618"/>
            <a:ext cx="8848612" cy="5215724"/>
          </a:xfrm>
        </p:spPr>
        <p:txBody>
          <a:bodyPr>
            <a:normAutofit/>
          </a:bodyPr>
          <a:lstStyle/>
          <a:p>
            <a:r>
              <a:rPr lang="en-US" sz="3200" b="1" dirty="0" smtClean="0"/>
              <a:t>Transitions are the moments you move from one idea or objective in a scene to another.</a:t>
            </a:r>
          </a:p>
          <a:p>
            <a:r>
              <a:rPr lang="en-US" sz="3200" b="1" dirty="0" smtClean="0"/>
              <a:t>Transitions can be portrayed by a change of tone or rhythm, a pause, a move, a look or even a silence.</a:t>
            </a:r>
          </a:p>
          <a:p>
            <a:r>
              <a:rPr lang="en-US" sz="3200" b="1" dirty="0" smtClean="0"/>
              <a:t>Mark them in the text.  They help to signal the thought moments and changes your character goes through from beat to beat.</a:t>
            </a:r>
            <a:endParaRPr lang="en-US" sz="32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99428"/>
            <a:ext cx="7313613" cy="668933"/>
          </a:xfrm>
        </p:spPr>
        <p:txBody>
          <a:bodyPr/>
          <a:lstStyle/>
          <a:p>
            <a:r>
              <a:rPr lang="en-US" sz="3600" b="1" dirty="0" smtClean="0"/>
              <a:t>10. Theme </a:t>
            </a:r>
            <a:r>
              <a:rPr lang="en-US" sz="3600" b="1" dirty="0" err="1" smtClean="0"/>
              <a:t>Threads</a:t>
            </a:r>
            <a:r>
              <a:rPr lang="en-US" sz="3600" b="1" dirty="0" err="1" smtClean="0">
                <a:solidFill>
                  <a:schemeClr val="tx2">
                    <a:lumMod val="20000"/>
                    <a:lumOff val="80000"/>
                  </a:schemeClr>
                </a:solidFill>
              </a:rPr>
              <a:t>Three</a:t>
            </a:r>
            <a:r>
              <a:rPr lang="en-US" sz="3600" dirty="0" smtClean="0">
                <a:solidFill>
                  <a:schemeClr val="tx2">
                    <a:lumMod val="20000"/>
                    <a:lumOff val="80000"/>
                  </a:schemeClr>
                </a:solidFill>
              </a:rPr>
              <a:t/>
            </a:r>
            <a:br>
              <a:rPr lang="en-US" sz="3600" dirty="0" smtClean="0">
                <a:solidFill>
                  <a:schemeClr val="tx2">
                    <a:lumMod val="20000"/>
                    <a:lumOff val="80000"/>
                  </a:schemeClr>
                </a:solidFill>
              </a:rPr>
            </a:br>
            <a:r>
              <a:rPr lang="en-US" sz="3600" dirty="0" smtClean="0">
                <a:solidFill>
                  <a:schemeClr val="tx2">
                    <a:lumMod val="20000"/>
                    <a:lumOff val="80000"/>
                  </a:schemeClr>
                </a:solidFill>
              </a:rPr>
              <a:t>#10 Theme Threads</a:t>
            </a:r>
            <a:endParaRPr lang="en-US" sz="3600" dirty="0">
              <a:solidFill>
                <a:schemeClr val="tx2">
                  <a:lumMod val="20000"/>
                  <a:lumOff val="80000"/>
                </a:schemeClr>
              </a:solidFill>
            </a:endParaRPr>
          </a:p>
        </p:txBody>
      </p:sp>
      <p:sp>
        <p:nvSpPr>
          <p:cNvPr id="3" name="Content Placeholder 2"/>
          <p:cNvSpPr>
            <a:spLocks noGrp="1"/>
          </p:cNvSpPr>
          <p:nvPr>
            <p:ph idx="1"/>
          </p:nvPr>
        </p:nvSpPr>
        <p:spPr>
          <a:xfrm>
            <a:off x="166562" y="868362"/>
            <a:ext cx="8806972" cy="5814795"/>
          </a:xfrm>
        </p:spPr>
        <p:txBody>
          <a:bodyPr>
            <a:noAutofit/>
          </a:bodyPr>
          <a:lstStyle/>
          <a:p>
            <a:r>
              <a:rPr lang="en-US" sz="3200" b="1" dirty="0" smtClean="0"/>
              <a:t>Theme threads are strings of meaning that run through a play.</a:t>
            </a:r>
          </a:p>
          <a:p>
            <a:r>
              <a:rPr lang="en-US" sz="3200" b="1" dirty="0" smtClean="0"/>
              <a:t>If you don’t know what the plays about, how will you know the important moments and if you don’t know the important moments, how will you act your part?</a:t>
            </a:r>
          </a:p>
          <a:p>
            <a:r>
              <a:rPr lang="en-US" sz="3200" b="1" dirty="0" smtClean="0"/>
              <a:t>Write out the theme threads for the play and then the ones for your character.</a:t>
            </a:r>
          </a:p>
          <a:p>
            <a:r>
              <a:rPr lang="en-US" sz="3200" b="1" dirty="0" smtClean="0"/>
              <a:t>How does your character weave into the plays fabric?</a:t>
            </a:r>
            <a:endParaRPr lang="en-US" sz="32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9057"/>
            <a:ext cx="7313613" cy="868362"/>
          </a:xfrm>
        </p:spPr>
        <p:txBody>
          <a:bodyPr/>
          <a:lstStyle/>
          <a:p>
            <a:r>
              <a:rPr lang="en-US" dirty="0" smtClean="0"/>
              <a:t>11.Backstory</a:t>
            </a:r>
            <a:endParaRPr lang="en-US" dirty="0"/>
          </a:p>
        </p:txBody>
      </p:sp>
      <p:sp>
        <p:nvSpPr>
          <p:cNvPr id="3" name="Content Placeholder 2"/>
          <p:cNvSpPr>
            <a:spLocks noGrp="1"/>
          </p:cNvSpPr>
          <p:nvPr>
            <p:ph idx="1"/>
          </p:nvPr>
        </p:nvSpPr>
        <p:spPr>
          <a:xfrm>
            <a:off x="914400" y="1072294"/>
            <a:ext cx="7726010" cy="5278188"/>
          </a:xfrm>
        </p:spPr>
        <p:txBody>
          <a:bodyPr>
            <a:normAutofit/>
          </a:bodyPr>
          <a:lstStyle/>
          <a:p>
            <a:r>
              <a:rPr lang="en-US" sz="3200" b="1" dirty="0" smtClean="0"/>
              <a:t>This is the character’s offstage life both mentioned by the text and imagined by the actor.</a:t>
            </a:r>
          </a:p>
          <a:p>
            <a:r>
              <a:rPr lang="en-US" sz="3200" b="1" dirty="0" smtClean="0"/>
              <a:t>It helps you to clarify your actions onstage and make a fuller life for the audience to enjoy. </a:t>
            </a:r>
          </a:p>
          <a:p>
            <a:r>
              <a:rPr lang="en-US" sz="3200" b="1" dirty="0" smtClean="0"/>
              <a:t>Don’t play a character to support a </a:t>
            </a:r>
            <a:r>
              <a:rPr lang="en-US" sz="3200" b="1" dirty="0" err="1" smtClean="0"/>
              <a:t>backstory</a:t>
            </a:r>
            <a:r>
              <a:rPr lang="en-US" sz="3200" b="1" dirty="0" smtClean="0"/>
              <a:t> but use the </a:t>
            </a:r>
            <a:r>
              <a:rPr lang="en-US" sz="3200" b="1" dirty="0" err="1" smtClean="0"/>
              <a:t>backstory</a:t>
            </a:r>
            <a:r>
              <a:rPr lang="en-US" sz="3200" b="1" dirty="0" smtClean="0"/>
              <a:t> to support your character.</a:t>
            </a:r>
            <a:endParaRPr lang="en-US" sz="32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9057"/>
            <a:ext cx="7313613" cy="868362"/>
          </a:xfrm>
        </p:spPr>
        <p:txBody>
          <a:bodyPr/>
          <a:lstStyle/>
          <a:p>
            <a:r>
              <a:rPr lang="en-US" b="1" dirty="0" smtClean="0"/>
              <a:t>12. Mysteries</a:t>
            </a:r>
            <a:endParaRPr lang="en-US" b="1" dirty="0"/>
          </a:p>
        </p:txBody>
      </p:sp>
      <p:sp>
        <p:nvSpPr>
          <p:cNvPr id="3" name="Content Placeholder 2"/>
          <p:cNvSpPr>
            <a:spLocks noGrp="1"/>
          </p:cNvSpPr>
          <p:nvPr>
            <p:ph idx="1"/>
          </p:nvPr>
        </p:nvSpPr>
        <p:spPr>
          <a:xfrm>
            <a:off x="385176" y="1165990"/>
            <a:ext cx="8473848" cy="5288598"/>
          </a:xfrm>
        </p:spPr>
        <p:txBody>
          <a:bodyPr>
            <a:normAutofit/>
          </a:bodyPr>
          <a:lstStyle/>
          <a:p>
            <a:r>
              <a:rPr lang="en-US" sz="3200" b="1" dirty="0" smtClean="0"/>
              <a:t>Relish and pursue the unanswered questions about your character that a playwright provides.</a:t>
            </a:r>
          </a:p>
          <a:p>
            <a:r>
              <a:rPr lang="en-US" sz="3200" b="1" dirty="0" smtClean="0"/>
              <a:t>These are often the most rewarding discoveries during rehearsal and performance.</a:t>
            </a:r>
          </a:p>
          <a:p>
            <a:r>
              <a:rPr lang="en-US" sz="3200" b="1" dirty="0" smtClean="0"/>
              <a:t>Pursue them in your thoughts, in your discussions with the director and fellow actors, because they can finally really open up a part to you.</a:t>
            </a:r>
            <a:endParaRPr lang="en-US" sz="32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13.Personalization</a:t>
            </a:r>
            <a:endParaRPr lang="en-US" b="1" dirty="0"/>
          </a:p>
        </p:txBody>
      </p:sp>
      <p:sp>
        <p:nvSpPr>
          <p:cNvPr id="3" name="Content Placeholder 2"/>
          <p:cNvSpPr>
            <a:spLocks noGrp="1"/>
          </p:cNvSpPr>
          <p:nvPr>
            <p:ph idx="1"/>
          </p:nvPr>
        </p:nvSpPr>
        <p:spPr>
          <a:xfrm>
            <a:off x="322714" y="1371599"/>
            <a:ext cx="8567539" cy="5259969"/>
          </a:xfrm>
        </p:spPr>
        <p:txBody>
          <a:bodyPr>
            <a:normAutofit/>
          </a:bodyPr>
          <a:lstStyle/>
          <a:p>
            <a:r>
              <a:rPr lang="en-US" sz="3200" b="1" dirty="0" smtClean="0"/>
              <a:t>All roles, no matter how well written, never come to life except through you and your experience, the way you bring your personality and understanding to a role.</a:t>
            </a:r>
          </a:p>
          <a:p>
            <a:r>
              <a:rPr lang="en-US" sz="3200" b="1" dirty="0" smtClean="0"/>
              <a:t>Bringing your personal life to bear on the creation of a character is what makes it yours and the richer experience for the audience and for you in reaching the characterization</a:t>
            </a:r>
            <a:endParaRPr lang="en-US" sz="32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9057"/>
            <a:ext cx="7313613" cy="868362"/>
          </a:xfrm>
        </p:spPr>
        <p:txBody>
          <a:bodyPr/>
          <a:lstStyle/>
          <a:p>
            <a:r>
              <a:rPr lang="en-US" dirty="0" smtClean="0"/>
              <a:t>14. Inner Monologue</a:t>
            </a:r>
            <a:endParaRPr lang="en-US" dirty="0"/>
          </a:p>
        </p:txBody>
      </p:sp>
      <p:sp>
        <p:nvSpPr>
          <p:cNvPr id="3" name="Content Placeholder 2"/>
          <p:cNvSpPr>
            <a:spLocks noGrp="1"/>
          </p:cNvSpPr>
          <p:nvPr>
            <p:ph idx="1"/>
          </p:nvPr>
        </p:nvSpPr>
        <p:spPr>
          <a:xfrm>
            <a:off x="635018" y="1207633"/>
            <a:ext cx="8161544" cy="5090796"/>
          </a:xfrm>
        </p:spPr>
        <p:txBody>
          <a:bodyPr>
            <a:normAutofit/>
          </a:bodyPr>
          <a:lstStyle/>
          <a:p>
            <a:r>
              <a:rPr lang="en-US" sz="3200" b="1" dirty="0" smtClean="0"/>
              <a:t>This is what you think when you talk. It is the composite of </a:t>
            </a:r>
            <a:r>
              <a:rPr lang="en-US" sz="3200" b="1" dirty="0" err="1" smtClean="0"/>
              <a:t>backstory</a:t>
            </a:r>
            <a:r>
              <a:rPr lang="en-US" sz="3200" b="1" dirty="0" smtClean="0"/>
              <a:t>, acknowledgement, circumstances, actions, tactics and picking up what other characters are giving you and reacting.</a:t>
            </a:r>
          </a:p>
          <a:p>
            <a:r>
              <a:rPr lang="en-US" sz="3200" b="1" dirty="0" smtClean="0"/>
              <a:t>Some write this out but it is best to draw on the spontaneity of the moment defined by your work on each beat and the character’s moment to moment motivation</a:t>
            </a:r>
            <a:endParaRPr lang="en-US" sz="32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70503"/>
            <a:ext cx="7313613" cy="868362"/>
          </a:xfrm>
        </p:spPr>
        <p:txBody>
          <a:bodyPr/>
          <a:lstStyle/>
          <a:p>
            <a:r>
              <a:rPr lang="en-US" b="1" dirty="0" smtClean="0"/>
              <a:t>15. Framing</a:t>
            </a:r>
            <a:r>
              <a:rPr lang="en-US" dirty="0" smtClean="0"/>
              <a:t/>
            </a:r>
            <a:br>
              <a:rPr lang="en-US" dirty="0" smtClean="0"/>
            </a:br>
            <a:endParaRPr lang="en-US" dirty="0"/>
          </a:p>
        </p:txBody>
      </p:sp>
      <p:sp>
        <p:nvSpPr>
          <p:cNvPr id="3" name="Content Placeholder 2"/>
          <p:cNvSpPr>
            <a:spLocks noGrp="1"/>
          </p:cNvSpPr>
          <p:nvPr>
            <p:ph idx="1"/>
          </p:nvPr>
        </p:nvSpPr>
        <p:spPr>
          <a:xfrm>
            <a:off x="425124" y="874493"/>
            <a:ext cx="8433899" cy="5757076"/>
          </a:xfrm>
        </p:spPr>
        <p:txBody>
          <a:bodyPr>
            <a:normAutofit/>
          </a:bodyPr>
          <a:lstStyle/>
          <a:p>
            <a:r>
              <a:rPr lang="en-US" sz="3200" b="1" dirty="0" smtClean="0"/>
              <a:t>Framing is the way we reveal key moments in a play to an audience by a distinct action which makes the moment stand out.</a:t>
            </a:r>
          </a:p>
          <a:p>
            <a:r>
              <a:rPr lang="en-US" sz="3200" b="1" dirty="0" smtClean="0"/>
              <a:t>It can be done by using pauses, using a prop, making a significant move, a change in tone, or by using the space dynamically as well as other ways that will become apparent in a script or through rehearsal.</a:t>
            </a:r>
          </a:p>
          <a:p>
            <a:r>
              <a:rPr lang="en-US" sz="3200" b="1" dirty="0" smtClean="0"/>
              <a:t>It is a way to make the key moment stand out from other moments.</a:t>
            </a:r>
            <a:endParaRPr lang="en-US" sz="32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9057"/>
            <a:ext cx="7313613" cy="868362"/>
          </a:xfrm>
        </p:spPr>
        <p:txBody>
          <a:bodyPr/>
          <a:lstStyle/>
          <a:p>
            <a:r>
              <a:rPr lang="en-US" b="1" dirty="0" smtClean="0"/>
              <a:t>16.Neutral</a:t>
            </a:r>
            <a:endParaRPr lang="en-US" b="1" dirty="0"/>
          </a:p>
        </p:txBody>
      </p:sp>
      <p:sp>
        <p:nvSpPr>
          <p:cNvPr id="3" name="Content Placeholder 2"/>
          <p:cNvSpPr>
            <a:spLocks noGrp="1"/>
          </p:cNvSpPr>
          <p:nvPr>
            <p:ph idx="1"/>
          </p:nvPr>
        </p:nvSpPr>
        <p:spPr>
          <a:xfrm>
            <a:off x="166562" y="1072757"/>
            <a:ext cx="8588359" cy="4056062"/>
          </a:xfrm>
        </p:spPr>
        <p:txBody>
          <a:bodyPr>
            <a:noAutofit/>
          </a:bodyPr>
          <a:lstStyle/>
          <a:p>
            <a:r>
              <a:rPr lang="en-US" sz="3200" b="1" dirty="0" smtClean="0"/>
              <a:t>Neutral is a way to change the velocity of powerful scenes where continual ranting, screaming or over-emotional acting will wear the audience and the actor down.</a:t>
            </a:r>
          </a:p>
          <a:p>
            <a:r>
              <a:rPr lang="en-US" sz="3200" b="1" dirty="0" smtClean="0"/>
              <a:t>You need to find moments in intense scenes where you can approach the emotion from a quiet neutral place to give emotional variety and sometimes an added introspective weight to a scene. It can also reflect a moment of clarity in an otherwise frantic emotional state.</a:t>
            </a:r>
            <a:endParaRPr lang="en-US" sz="32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17.Doing it in one</a:t>
            </a:r>
            <a:endParaRPr lang="en-US" b="1" dirty="0"/>
          </a:p>
        </p:txBody>
      </p:sp>
      <p:sp>
        <p:nvSpPr>
          <p:cNvPr id="3" name="Content Placeholder 2"/>
          <p:cNvSpPr>
            <a:spLocks noGrp="1"/>
          </p:cNvSpPr>
          <p:nvPr>
            <p:ph idx="1"/>
          </p:nvPr>
        </p:nvSpPr>
        <p:spPr>
          <a:xfrm>
            <a:off x="499686" y="1735138"/>
            <a:ext cx="8515489" cy="5122862"/>
          </a:xfrm>
        </p:spPr>
        <p:txBody>
          <a:bodyPr>
            <a:normAutofit/>
          </a:bodyPr>
          <a:lstStyle/>
          <a:p>
            <a:r>
              <a:rPr lang="en-US" sz="3200" b="1" dirty="0" smtClean="0"/>
              <a:t>Most reactions and moves should take place in one beat.  How long is this?  One second!</a:t>
            </a:r>
          </a:p>
          <a:p>
            <a:r>
              <a:rPr lang="en-US" sz="3200" b="1" dirty="0" smtClean="0"/>
              <a:t>This helps the flow of the action.  If you use too many beats for one reaction you must have a very specific reason for it or it should be a very important reaction the needs two or more beats of the scene.</a:t>
            </a:r>
            <a:endParaRPr lang="en-US" sz="32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9057"/>
            <a:ext cx="7313613" cy="868362"/>
          </a:xfrm>
        </p:spPr>
        <p:txBody>
          <a:bodyPr/>
          <a:lstStyle/>
          <a:p>
            <a:r>
              <a:rPr lang="en-US" b="1" dirty="0" smtClean="0"/>
              <a:t>18.Taking Focus</a:t>
            </a:r>
            <a:endParaRPr lang="en-US" b="1" dirty="0"/>
          </a:p>
        </p:txBody>
      </p:sp>
      <p:sp>
        <p:nvSpPr>
          <p:cNvPr id="3" name="Content Placeholder 2"/>
          <p:cNvSpPr>
            <a:spLocks noGrp="1"/>
          </p:cNvSpPr>
          <p:nvPr>
            <p:ph idx="1"/>
          </p:nvPr>
        </p:nvSpPr>
        <p:spPr>
          <a:xfrm>
            <a:off x="343534" y="1228454"/>
            <a:ext cx="8515489" cy="5629546"/>
          </a:xfrm>
        </p:spPr>
        <p:txBody>
          <a:bodyPr>
            <a:normAutofit/>
          </a:bodyPr>
          <a:lstStyle/>
          <a:p>
            <a:r>
              <a:rPr lang="en-US" sz="3200" b="1" dirty="0" smtClean="0"/>
              <a:t>Taking focus is important to know how to do if you have an important line or thematic action that helps the stories impact.</a:t>
            </a:r>
          </a:p>
          <a:p>
            <a:r>
              <a:rPr lang="en-US" sz="3200" b="1" dirty="0" smtClean="0"/>
              <a:t>Take focus by moving if you’ve been still or stopping if you’ve been moving, change the rhythm of you speech, talk in a louder voice or a quieter voice if others have been loud anything that draws attention</a:t>
            </a:r>
          </a:p>
          <a:p>
            <a:r>
              <a:rPr lang="en-US" sz="3200" b="1" dirty="0" smtClean="0"/>
              <a:t>Taking focus inappropriately is a big NO NO.</a:t>
            </a:r>
            <a:endParaRPr lang="en-US" sz="32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1.Beats- The actor’s signposts</a:t>
            </a:r>
            <a:endParaRPr lang="en-US" dirty="0"/>
          </a:p>
        </p:txBody>
      </p:sp>
      <p:sp>
        <p:nvSpPr>
          <p:cNvPr id="3" name="Content Placeholder 2"/>
          <p:cNvSpPr>
            <a:spLocks noGrp="1"/>
          </p:cNvSpPr>
          <p:nvPr>
            <p:ph idx="1"/>
          </p:nvPr>
        </p:nvSpPr>
        <p:spPr/>
        <p:txBody>
          <a:bodyPr>
            <a:noAutofit/>
          </a:bodyPr>
          <a:lstStyle/>
          <a:p>
            <a:r>
              <a:rPr lang="en-US" b="1" dirty="0" smtClean="0"/>
              <a:t>A beat is to acting what a paragraph is to writing. The beat changes when the subject changes. The beat usually defined by the text or could be emotionally developed</a:t>
            </a:r>
          </a:p>
          <a:p>
            <a:r>
              <a:rPr lang="en-US" b="1" dirty="0" smtClean="0"/>
              <a:t>It is important to analyze and mark the beats in the text to help develop the rhythm of a scene and the play.</a:t>
            </a:r>
          </a:p>
          <a:p>
            <a:r>
              <a:rPr lang="en-US" b="1" dirty="0" smtClean="0"/>
              <a:t>It gives the actor units of measurement to help in memorization and emotional sign-posts</a:t>
            </a:r>
          </a:p>
          <a:p>
            <a:r>
              <a:rPr lang="en-US" b="1" dirty="0" smtClean="0"/>
              <a:t>Sometimes beats are arranged on a </a:t>
            </a:r>
            <a:r>
              <a:rPr lang="en-US" b="1" dirty="0" err="1" smtClean="0"/>
              <a:t>subtextual</a:t>
            </a:r>
            <a:r>
              <a:rPr lang="en-US" b="1" dirty="0" smtClean="0"/>
              <a:t> basis by what you mean instead of what you say.</a:t>
            </a:r>
            <a:endParaRPr lang="en-US"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9057"/>
            <a:ext cx="7313613" cy="868362"/>
          </a:xfrm>
        </p:spPr>
        <p:txBody>
          <a:bodyPr/>
          <a:lstStyle/>
          <a:p>
            <a:r>
              <a:rPr lang="en-US" b="1" dirty="0" smtClean="0"/>
              <a:t>19.Ancillary Action</a:t>
            </a:r>
            <a:r>
              <a:rPr lang="en-US" b="1" smtClean="0"/>
              <a:t>/Business</a:t>
            </a:r>
            <a:endParaRPr lang="en-US" b="1" dirty="0"/>
          </a:p>
        </p:txBody>
      </p:sp>
      <p:sp>
        <p:nvSpPr>
          <p:cNvPr id="3" name="Content Placeholder 2"/>
          <p:cNvSpPr>
            <a:spLocks noGrp="1"/>
          </p:cNvSpPr>
          <p:nvPr>
            <p:ph idx="1"/>
          </p:nvPr>
        </p:nvSpPr>
        <p:spPr>
          <a:xfrm>
            <a:off x="385175" y="1218043"/>
            <a:ext cx="8400977" cy="5444758"/>
          </a:xfrm>
        </p:spPr>
        <p:txBody>
          <a:bodyPr>
            <a:normAutofit/>
          </a:bodyPr>
          <a:lstStyle/>
          <a:p>
            <a:r>
              <a:rPr lang="en-US" sz="3200" b="1" dirty="0" smtClean="0"/>
              <a:t>Ancillary action are the things we do when we talk.  This is really important to add if you have long speeches that no particular dramatic action is taking place.  Find something to do, fix your clothes, tie your shoes, drink some tea, </a:t>
            </a:r>
            <a:r>
              <a:rPr lang="en-US" sz="3200" b="1" smtClean="0"/>
              <a:t>clean your glasses</a:t>
            </a:r>
            <a:r>
              <a:rPr lang="en-US" sz="3200" b="1" dirty="0" smtClean="0"/>
              <a:t>, handle a book, look through your purse. Something natural that gives you a secondary activity.</a:t>
            </a:r>
          </a:p>
          <a:p>
            <a:r>
              <a:rPr lang="en-US" sz="3200" b="1" dirty="0" smtClean="0"/>
              <a:t>Tie the activity into your speech naturally. Don’t do it for the sake of doing it.</a:t>
            </a:r>
            <a:endParaRPr lang="en-US" sz="32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9057"/>
            <a:ext cx="7313613" cy="868362"/>
          </a:xfrm>
        </p:spPr>
        <p:txBody>
          <a:bodyPr/>
          <a:lstStyle/>
          <a:p>
            <a:r>
              <a:rPr lang="en-US" dirty="0" smtClean="0"/>
              <a:t>20.New Energy</a:t>
            </a:r>
            <a:endParaRPr lang="en-US" dirty="0"/>
          </a:p>
        </p:txBody>
      </p:sp>
      <p:sp>
        <p:nvSpPr>
          <p:cNvPr id="3" name="Content Placeholder 2"/>
          <p:cNvSpPr>
            <a:spLocks noGrp="1"/>
          </p:cNvSpPr>
          <p:nvPr>
            <p:ph idx="1"/>
          </p:nvPr>
        </p:nvSpPr>
        <p:spPr>
          <a:xfrm>
            <a:off x="260253" y="1093116"/>
            <a:ext cx="8577949" cy="5528042"/>
          </a:xfrm>
        </p:spPr>
        <p:txBody>
          <a:bodyPr>
            <a:normAutofit/>
          </a:bodyPr>
          <a:lstStyle/>
          <a:p>
            <a:r>
              <a:rPr lang="en-US" sz="3200" b="1" dirty="0" smtClean="0"/>
              <a:t>You should </a:t>
            </a:r>
            <a:r>
              <a:rPr lang="en-US" sz="3200" b="1" u="sng" dirty="0" smtClean="0"/>
              <a:t>usually</a:t>
            </a:r>
            <a:r>
              <a:rPr lang="en-US" sz="3200" b="1" dirty="0" smtClean="0"/>
              <a:t> try to raise the energy level at the top of a new “beat.”</a:t>
            </a:r>
          </a:p>
          <a:p>
            <a:r>
              <a:rPr lang="en-US" sz="3200" b="1" dirty="0" smtClean="0"/>
              <a:t>This could mean speaking louder or a change of emotional energy to help define the transition.</a:t>
            </a:r>
          </a:p>
          <a:p>
            <a:r>
              <a:rPr lang="en-US" sz="3200" b="1" dirty="0" smtClean="0"/>
              <a:t>Actor energy tends to run downhill unless consciously manipulated and motivated to keep up the drive of a scene.</a:t>
            </a:r>
          </a:p>
          <a:p>
            <a:r>
              <a:rPr lang="en-US" sz="3200" b="1" dirty="0" smtClean="0"/>
              <a:t>If there is a pause or silence, re-energize the moment after that.</a:t>
            </a:r>
            <a:endParaRPr lang="en-US" sz="32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62148" y="69056"/>
            <a:ext cx="8307286" cy="1024059"/>
          </a:xfrm>
        </p:spPr>
        <p:txBody>
          <a:bodyPr/>
          <a:lstStyle/>
          <a:p>
            <a:r>
              <a:rPr lang="en-US" dirty="0" smtClean="0"/>
              <a:t>21.Stakes</a:t>
            </a:r>
            <a:endParaRPr lang="en-US" dirty="0"/>
          </a:p>
        </p:txBody>
      </p:sp>
      <p:sp>
        <p:nvSpPr>
          <p:cNvPr id="3" name="Content Placeholder 2"/>
          <p:cNvSpPr>
            <a:spLocks noGrp="1"/>
          </p:cNvSpPr>
          <p:nvPr>
            <p:ph idx="1"/>
          </p:nvPr>
        </p:nvSpPr>
        <p:spPr>
          <a:xfrm>
            <a:off x="176972" y="1218043"/>
            <a:ext cx="8967028" cy="5475990"/>
          </a:xfrm>
        </p:spPr>
        <p:txBody>
          <a:bodyPr>
            <a:normAutofit/>
          </a:bodyPr>
          <a:lstStyle/>
          <a:p>
            <a:r>
              <a:rPr lang="en-US" sz="3200" b="1" dirty="0" smtClean="0"/>
              <a:t>Directors often use the phrase “raise the stakes” of the scene.  This means the importance of what you want and your means of trying to get it must be more intense and immediate.   You need to increase your emotional motivation and intensity to get the proper power and impact in a scene.</a:t>
            </a:r>
          </a:p>
          <a:p>
            <a:r>
              <a:rPr lang="en-US" sz="3200" b="1" dirty="0" smtClean="0"/>
              <a:t>It’s always best to go too far at first and let the director bring you back if necessary.</a:t>
            </a:r>
            <a:endParaRPr lang="en-US" sz="32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023739" y="69057"/>
            <a:ext cx="7313613" cy="868362"/>
          </a:xfrm>
        </p:spPr>
        <p:txBody>
          <a:bodyPr/>
          <a:lstStyle/>
          <a:p>
            <a:r>
              <a:rPr lang="en-US" dirty="0" smtClean="0"/>
              <a:t>22.THE PAUSE</a:t>
            </a:r>
            <a:endParaRPr lang="en-US" dirty="0"/>
          </a:p>
        </p:txBody>
      </p:sp>
      <p:sp>
        <p:nvSpPr>
          <p:cNvPr id="3" name="Content Placeholder 2"/>
          <p:cNvSpPr>
            <a:spLocks noGrp="1"/>
          </p:cNvSpPr>
          <p:nvPr>
            <p:ph idx="1"/>
          </p:nvPr>
        </p:nvSpPr>
        <p:spPr>
          <a:xfrm>
            <a:off x="283373" y="937419"/>
            <a:ext cx="8690080" cy="5717216"/>
          </a:xfrm>
        </p:spPr>
        <p:txBody>
          <a:bodyPr>
            <a:normAutofit/>
          </a:bodyPr>
          <a:lstStyle/>
          <a:p>
            <a:r>
              <a:rPr lang="en-US" sz="3200" dirty="0" smtClean="0"/>
              <a:t>Pauses are an important part of creating dramatic beats, but they must be filled with something the audience will understand.</a:t>
            </a:r>
          </a:p>
          <a:p>
            <a:r>
              <a:rPr lang="en-US" sz="3200" dirty="0" smtClean="0"/>
              <a:t>A pause can show contemplation</a:t>
            </a:r>
          </a:p>
          <a:p>
            <a:r>
              <a:rPr lang="en-US" sz="3200" dirty="0" smtClean="0"/>
              <a:t>A pause can increase tension after an accelerated emotional buildup</a:t>
            </a:r>
          </a:p>
          <a:p>
            <a:r>
              <a:rPr lang="en-US" sz="3200" dirty="0" smtClean="0"/>
              <a:t>A pause can relieve tension or set up another moment.</a:t>
            </a:r>
          </a:p>
          <a:p>
            <a:r>
              <a:rPr lang="en-US" sz="3200" dirty="0" smtClean="0"/>
              <a:t>Use the power of the pause wisely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9057"/>
            <a:ext cx="7313613" cy="868362"/>
          </a:xfrm>
        </p:spPr>
        <p:txBody>
          <a:bodyPr/>
          <a:lstStyle/>
          <a:p>
            <a:r>
              <a:rPr lang="en-US" dirty="0" smtClean="0"/>
              <a:t>23.DEFINING MOMENTS</a:t>
            </a:r>
            <a:endParaRPr lang="en-US" dirty="0"/>
          </a:p>
        </p:txBody>
      </p:sp>
      <p:sp>
        <p:nvSpPr>
          <p:cNvPr id="3" name="Content Placeholder 2"/>
          <p:cNvSpPr>
            <a:spLocks noGrp="1"/>
          </p:cNvSpPr>
          <p:nvPr>
            <p:ph idx="1"/>
          </p:nvPr>
        </p:nvSpPr>
        <p:spPr>
          <a:xfrm>
            <a:off x="242703" y="1102108"/>
            <a:ext cx="8720254" cy="5521038"/>
          </a:xfrm>
        </p:spPr>
        <p:txBody>
          <a:bodyPr>
            <a:normAutofit/>
          </a:bodyPr>
          <a:lstStyle/>
          <a:p>
            <a:r>
              <a:rPr lang="en-US" sz="3200" b="1" dirty="0" smtClean="0"/>
              <a:t>Beware of identifying too many defining moments for your character, but it is important to identify the most important ones to play.</a:t>
            </a:r>
          </a:p>
          <a:p>
            <a:r>
              <a:rPr lang="en-US" sz="3200" b="1" dirty="0" smtClean="0"/>
              <a:t>Playing too many moments flattens out a performance, playing too few makes for a boring performance.</a:t>
            </a:r>
          </a:p>
          <a:p>
            <a:r>
              <a:rPr lang="en-US" sz="3200" b="1" dirty="0" smtClean="0"/>
              <a:t>A large part obviously has more defining moments but all characters should be able to identify at least one moment that defines them.</a:t>
            </a:r>
            <a:endParaRPr lang="en-US" sz="32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9057"/>
            <a:ext cx="7313613" cy="868362"/>
          </a:xfrm>
        </p:spPr>
        <p:txBody>
          <a:bodyPr/>
          <a:lstStyle/>
          <a:p>
            <a:r>
              <a:rPr lang="en-US" dirty="0" smtClean="0"/>
              <a:t>24. OTHER’S NEEDS</a:t>
            </a:r>
            <a:endParaRPr lang="en-US" dirty="0"/>
          </a:p>
        </p:txBody>
      </p:sp>
      <p:sp>
        <p:nvSpPr>
          <p:cNvPr id="3" name="Content Placeholder 2"/>
          <p:cNvSpPr>
            <a:spLocks noGrp="1"/>
          </p:cNvSpPr>
          <p:nvPr>
            <p:ph idx="1"/>
          </p:nvPr>
        </p:nvSpPr>
        <p:spPr>
          <a:xfrm>
            <a:off x="284684" y="1217566"/>
            <a:ext cx="8636292" cy="5269127"/>
          </a:xfrm>
        </p:spPr>
        <p:txBody>
          <a:bodyPr>
            <a:normAutofit/>
          </a:bodyPr>
          <a:lstStyle/>
          <a:p>
            <a:r>
              <a:rPr lang="en-US" sz="3200" dirty="0" smtClean="0"/>
              <a:t>Get your ego out of the way and share the stage. Your are performing a story where your character should be interacting with others and not seeking personal glory or notice in a particular role.</a:t>
            </a:r>
          </a:p>
          <a:p>
            <a:r>
              <a:rPr lang="en-US" sz="3200" dirty="0" smtClean="0"/>
              <a:t>Give the stage and be a generous actor.</a:t>
            </a:r>
          </a:p>
          <a:p>
            <a:r>
              <a:rPr lang="en-US" sz="3200" dirty="0" smtClean="0"/>
              <a:t>Learn to listen onstage as your character and let the way the other characters relate and speak to you develop your response.</a:t>
            </a:r>
            <a:endParaRPr lang="en-US" sz="32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25.What’s the attitude?</a:t>
            </a:r>
            <a:endParaRPr lang="en-US" dirty="0"/>
          </a:p>
        </p:txBody>
      </p:sp>
      <p:sp>
        <p:nvSpPr>
          <p:cNvPr id="3" name="Content Placeholder 2"/>
          <p:cNvSpPr>
            <a:spLocks noGrp="1"/>
          </p:cNvSpPr>
          <p:nvPr>
            <p:ph idx="1"/>
          </p:nvPr>
        </p:nvSpPr>
        <p:spPr/>
        <p:txBody>
          <a:bodyPr>
            <a:normAutofit/>
          </a:bodyPr>
          <a:lstStyle/>
          <a:p>
            <a:r>
              <a:rPr lang="en-US" sz="3200" dirty="0" smtClean="0"/>
              <a:t>Know your attitude for what you are saying.</a:t>
            </a:r>
          </a:p>
          <a:p>
            <a:r>
              <a:rPr lang="en-US" sz="3200" dirty="0" smtClean="0"/>
              <a:t>No lines should ever lie flat.  No line is unimportant and every word should get its value in volume.</a:t>
            </a:r>
          </a:p>
          <a:p>
            <a:r>
              <a:rPr lang="en-US" sz="3200" dirty="0" smtClean="0"/>
              <a:t>Never throw away a line and know the attitude for what your saying</a:t>
            </a:r>
            <a:endParaRPr lang="en-US" sz="3200" dirty="0"/>
          </a:p>
        </p:txBody>
      </p:sp>
      <p:sp>
        <p:nvSpPr>
          <p:cNvPr id="4" name="TextBox 3"/>
          <p:cNvSpPr txBox="1"/>
          <p:nvPr/>
        </p:nvSpPr>
        <p:spPr>
          <a:xfrm>
            <a:off x="673854" y="907057"/>
            <a:ext cx="184666" cy="369332"/>
          </a:xfrm>
          <a:prstGeom prst="rect">
            <a:avLst/>
          </a:prstGeom>
          <a:noFill/>
        </p:spPr>
        <p:txBody>
          <a:bodyPr wrap="none" rtlCol="0">
            <a:spAutoFit/>
          </a:bodyP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52019" y="149776"/>
            <a:ext cx="7313613" cy="868362"/>
          </a:xfrm>
        </p:spPr>
        <p:txBody>
          <a:bodyPr/>
          <a:lstStyle/>
          <a:p>
            <a:r>
              <a:rPr lang="en-US" dirty="0" smtClean="0"/>
              <a:t>26.THE BUILD</a:t>
            </a:r>
            <a:endParaRPr lang="en-US" dirty="0"/>
          </a:p>
        </p:txBody>
      </p:sp>
      <p:sp>
        <p:nvSpPr>
          <p:cNvPr id="3" name="Content Placeholder 2"/>
          <p:cNvSpPr>
            <a:spLocks noGrp="1"/>
          </p:cNvSpPr>
          <p:nvPr>
            <p:ph idx="1"/>
          </p:nvPr>
        </p:nvSpPr>
        <p:spPr>
          <a:xfrm>
            <a:off x="178420" y="1165085"/>
            <a:ext cx="8711070" cy="5353097"/>
          </a:xfrm>
        </p:spPr>
        <p:txBody>
          <a:bodyPr>
            <a:normAutofit/>
          </a:bodyPr>
          <a:lstStyle/>
          <a:p>
            <a:r>
              <a:rPr lang="en-US" sz="3200" dirty="0" smtClean="0"/>
              <a:t>The build is a technique for creating rising tension to an obvious emotional or comic top.</a:t>
            </a:r>
          </a:p>
          <a:p>
            <a:r>
              <a:rPr lang="en-US" sz="3200" dirty="0" smtClean="0"/>
              <a:t>It entails each actor topping the other in volume and power until the beat reaches it’s peak.  This is usually about six lines long but sometimes can be less or more.</a:t>
            </a:r>
          </a:p>
          <a:p>
            <a:r>
              <a:rPr lang="en-US" sz="3200" dirty="0" smtClean="0"/>
              <a:t>The build creates dramatic and comic tension and takes the audience on the story ride </a:t>
            </a:r>
            <a:r>
              <a:rPr lang="en-US" sz="3200" smtClean="0"/>
              <a:t>with you.</a:t>
            </a:r>
            <a:endParaRPr lang="en-US" sz="32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27.Clean</a:t>
            </a:r>
            <a:endParaRPr lang="en-US" dirty="0"/>
          </a:p>
        </p:txBody>
      </p:sp>
      <p:sp>
        <p:nvSpPr>
          <p:cNvPr id="3" name="Content Placeholder 2"/>
          <p:cNvSpPr>
            <a:spLocks noGrp="1"/>
          </p:cNvSpPr>
          <p:nvPr>
            <p:ph idx="1"/>
          </p:nvPr>
        </p:nvSpPr>
        <p:spPr>
          <a:xfrm>
            <a:off x="367334" y="1371601"/>
            <a:ext cx="8543146" cy="5125590"/>
          </a:xfrm>
        </p:spPr>
        <p:txBody>
          <a:bodyPr>
            <a:normAutofit/>
          </a:bodyPr>
          <a:lstStyle/>
          <a:p>
            <a:r>
              <a:rPr lang="en-US" sz="3200" b="1" dirty="0" smtClean="0"/>
              <a:t>Something that is clean is precise, planned, sharp, defined, completely in control….clean.</a:t>
            </a:r>
          </a:p>
          <a:p>
            <a:r>
              <a:rPr lang="en-US" sz="3200" b="1" dirty="0" smtClean="0"/>
              <a:t>You see when something starts and finishes.</a:t>
            </a:r>
          </a:p>
          <a:p>
            <a:r>
              <a:rPr lang="en-US" sz="3200" b="1" dirty="0" smtClean="0"/>
              <a:t>Points made confidently without hesitation </a:t>
            </a:r>
          </a:p>
          <a:p>
            <a:r>
              <a:rPr lang="en-US" sz="3200" b="1" dirty="0" smtClean="0"/>
              <a:t>Whatever is necessary to make the point is there, no more and no less.</a:t>
            </a:r>
          </a:p>
          <a:p>
            <a:r>
              <a:rPr lang="en-US" sz="3200" b="1" dirty="0" smtClean="0"/>
              <a:t>Like a great athlete, you aspire to a kind of clean perfection in the work.</a:t>
            </a:r>
            <a:endParaRPr lang="en-US" sz="3200"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28. Loud Enough</a:t>
            </a:r>
            <a:endParaRPr lang="en-US" dirty="0"/>
          </a:p>
        </p:txBody>
      </p:sp>
      <p:sp>
        <p:nvSpPr>
          <p:cNvPr id="3" name="Content Placeholder 2"/>
          <p:cNvSpPr>
            <a:spLocks noGrp="1"/>
          </p:cNvSpPr>
          <p:nvPr>
            <p:ph idx="1"/>
          </p:nvPr>
        </p:nvSpPr>
        <p:spPr>
          <a:xfrm>
            <a:off x="619221" y="1500967"/>
            <a:ext cx="8524779" cy="5101185"/>
          </a:xfrm>
        </p:spPr>
        <p:txBody>
          <a:bodyPr>
            <a:normAutofit/>
          </a:bodyPr>
          <a:lstStyle/>
          <a:p>
            <a:r>
              <a:rPr lang="en-US" sz="3200" b="1" dirty="0" smtClean="0"/>
              <a:t>An actor needs to gage the size of the space and the necessities of the role to determine what voice is loud enough.</a:t>
            </a:r>
          </a:p>
          <a:p>
            <a:r>
              <a:rPr lang="en-US" sz="3200" b="1" dirty="0" smtClean="0"/>
              <a:t>As the size of the auditorium increases, volume and articulation need to increase.  A smaller space allows for a more intimate voice.</a:t>
            </a:r>
          </a:p>
          <a:p>
            <a:r>
              <a:rPr lang="en-US" sz="3200" b="1" dirty="0" smtClean="0"/>
              <a:t>You need to practice with the director to gauge what is LOUD ENOUGH for the role.</a:t>
            </a:r>
            <a:endParaRPr lang="en-US" sz="32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9057"/>
            <a:ext cx="7313613" cy="868362"/>
          </a:xfrm>
        </p:spPr>
        <p:txBody>
          <a:bodyPr/>
          <a:lstStyle/>
          <a:p>
            <a:r>
              <a:rPr lang="en-US" dirty="0" smtClean="0"/>
              <a:t>2.An Action</a:t>
            </a:r>
            <a:endParaRPr lang="en-US" dirty="0"/>
          </a:p>
        </p:txBody>
      </p:sp>
      <p:sp>
        <p:nvSpPr>
          <p:cNvPr id="3" name="Content Placeholder 2"/>
          <p:cNvSpPr>
            <a:spLocks noGrp="1"/>
          </p:cNvSpPr>
          <p:nvPr>
            <p:ph idx="1"/>
          </p:nvPr>
        </p:nvSpPr>
        <p:spPr>
          <a:xfrm>
            <a:off x="183306" y="937418"/>
            <a:ext cx="8628453" cy="5920581"/>
          </a:xfrm>
        </p:spPr>
        <p:txBody>
          <a:bodyPr>
            <a:noAutofit/>
          </a:bodyPr>
          <a:lstStyle/>
          <a:p>
            <a:pPr>
              <a:buFont typeface="Arial"/>
              <a:buChar char="•"/>
            </a:pPr>
            <a:r>
              <a:rPr lang="en-US" sz="3200" dirty="0" smtClean="0"/>
              <a:t>An action is either what you want the other person on stage to do, to feel, or to understand.</a:t>
            </a:r>
          </a:p>
          <a:p>
            <a:pPr>
              <a:buFont typeface="Arial"/>
              <a:buChar char="•"/>
            </a:pPr>
            <a:r>
              <a:rPr lang="en-US" sz="3200" dirty="0" smtClean="0"/>
              <a:t>If you are alone onstage the action has the same definition only applied to you.</a:t>
            </a:r>
          </a:p>
          <a:p>
            <a:pPr>
              <a:buFont typeface="Arial"/>
              <a:buChar char="•"/>
            </a:pPr>
            <a:r>
              <a:rPr lang="en-US" sz="3200" dirty="0" smtClean="0"/>
              <a:t>Each large performance will entail hundreds of different actions and a good actor will attempt to define each and every one.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29.Focus</a:t>
            </a:r>
            <a:endParaRPr lang="en-US" dirty="0"/>
          </a:p>
        </p:txBody>
      </p:sp>
      <p:sp>
        <p:nvSpPr>
          <p:cNvPr id="3" name="Content Placeholder 2"/>
          <p:cNvSpPr>
            <a:spLocks noGrp="1"/>
          </p:cNvSpPr>
          <p:nvPr>
            <p:ph idx="1"/>
          </p:nvPr>
        </p:nvSpPr>
        <p:spPr>
          <a:xfrm>
            <a:off x="482782" y="1371599"/>
            <a:ext cx="8480175" cy="5272539"/>
          </a:xfrm>
        </p:spPr>
        <p:txBody>
          <a:bodyPr>
            <a:normAutofit/>
          </a:bodyPr>
          <a:lstStyle/>
          <a:p>
            <a:r>
              <a:rPr lang="en-US" sz="3200" b="1" dirty="0" smtClean="0"/>
              <a:t>Some moments in a play are more important than others.  An actor must define those moments and put them into particular focus in the play.</a:t>
            </a:r>
          </a:p>
          <a:p>
            <a:r>
              <a:rPr lang="en-US" sz="3200" b="1" dirty="0" smtClean="0"/>
              <a:t>Learn how to make the important moments “LAND” with the audience by changing things up like pace and volume, framing and other techniques discussed previously and in future tips.</a:t>
            </a:r>
            <a:endParaRPr lang="en-US" sz="3200"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30.Pace</a:t>
            </a:r>
            <a:endParaRPr lang="en-US" dirty="0"/>
          </a:p>
        </p:txBody>
      </p:sp>
      <p:sp>
        <p:nvSpPr>
          <p:cNvPr id="3" name="Content Placeholder 2"/>
          <p:cNvSpPr>
            <a:spLocks noGrp="1"/>
          </p:cNvSpPr>
          <p:nvPr>
            <p:ph idx="1"/>
          </p:nvPr>
        </p:nvSpPr>
        <p:spPr>
          <a:xfrm>
            <a:off x="218614" y="1371600"/>
            <a:ext cx="8348926" cy="5176684"/>
          </a:xfrm>
        </p:spPr>
        <p:txBody>
          <a:bodyPr>
            <a:normAutofit/>
          </a:bodyPr>
          <a:lstStyle/>
          <a:p>
            <a:r>
              <a:rPr lang="en-US" sz="3200" b="1" dirty="0" smtClean="0"/>
              <a:t>The basics of pace relate to information and emotion. Emotion drives pace forward increasing speed. Information slows pace so it can be understood.</a:t>
            </a:r>
          </a:p>
          <a:p>
            <a:r>
              <a:rPr lang="en-US" sz="3200" b="1" dirty="0" smtClean="0"/>
              <a:t>Simple information can move fast but complex information must move slower</a:t>
            </a:r>
          </a:p>
          <a:p>
            <a:r>
              <a:rPr lang="en-US" sz="3200" b="1" dirty="0" smtClean="0"/>
              <a:t>Stage speech will always be a bit slower than in normal life so the audience can hear and follow no matter the plays pace.</a:t>
            </a:r>
            <a:endParaRPr lang="en-US" sz="3200"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31.</a:t>
            </a:r>
            <a:r>
              <a:rPr lang="en-US" b="1" dirty="0" smtClean="0"/>
              <a:t>Buying the Pause</a:t>
            </a:r>
            <a:endParaRPr lang="en-US" b="1" dirty="0"/>
          </a:p>
        </p:txBody>
      </p:sp>
      <p:sp>
        <p:nvSpPr>
          <p:cNvPr id="3" name="Content Placeholder 2"/>
          <p:cNvSpPr>
            <a:spLocks noGrp="1"/>
          </p:cNvSpPr>
          <p:nvPr>
            <p:ph idx="1"/>
          </p:nvPr>
        </p:nvSpPr>
        <p:spPr>
          <a:xfrm>
            <a:off x="260253" y="1371599"/>
            <a:ext cx="8296875" cy="5135041"/>
          </a:xfrm>
        </p:spPr>
        <p:txBody>
          <a:bodyPr>
            <a:normAutofit/>
          </a:bodyPr>
          <a:lstStyle/>
          <a:p>
            <a:r>
              <a:rPr lang="en-US" sz="3200" b="1" dirty="0" smtClean="0"/>
              <a:t>A pause can set up something important the audience needs to hear.  It changes the pace and creates a moment of reflection.</a:t>
            </a:r>
          </a:p>
          <a:p>
            <a:r>
              <a:rPr lang="en-US" sz="3200" b="1" dirty="0" smtClean="0"/>
              <a:t>A pause usually breaks an established rhythm and usually is physically still as well like hitting the pause button on a recording</a:t>
            </a:r>
          </a:p>
          <a:p>
            <a:r>
              <a:rPr lang="en-US" sz="3200" b="1" dirty="0" smtClean="0"/>
              <a:t>Too many pauses creates a jerky uneven rhythm and lessons the value of the pause.</a:t>
            </a:r>
            <a:endParaRPr lang="en-US" sz="3200" b="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32. </a:t>
            </a:r>
            <a:r>
              <a:rPr lang="en-US" b="1" dirty="0" smtClean="0"/>
              <a:t>Setting up Drama</a:t>
            </a:r>
            <a:endParaRPr lang="en-US" b="1" dirty="0"/>
          </a:p>
        </p:txBody>
      </p:sp>
      <p:sp>
        <p:nvSpPr>
          <p:cNvPr id="3" name="Content Placeholder 2"/>
          <p:cNvSpPr>
            <a:spLocks noGrp="1"/>
          </p:cNvSpPr>
          <p:nvPr>
            <p:ph idx="1"/>
          </p:nvPr>
        </p:nvSpPr>
        <p:spPr>
          <a:xfrm>
            <a:off x="291484" y="1371599"/>
            <a:ext cx="8348926" cy="5155863"/>
          </a:xfrm>
        </p:spPr>
        <p:txBody>
          <a:bodyPr>
            <a:normAutofit/>
          </a:bodyPr>
          <a:lstStyle/>
          <a:p>
            <a:r>
              <a:rPr lang="en-US" sz="3200" b="1" dirty="0" smtClean="0"/>
              <a:t>In drama as in comedy the set-up to an important moment is just as important as the moment if not more so.</a:t>
            </a:r>
          </a:p>
          <a:p>
            <a:r>
              <a:rPr lang="en-US" sz="3200" b="1" dirty="0" smtClean="0"/>
              <a:t>The line before the dramatic moment should be spoken clearly and defined by the momentum of the play to that moment.</a:t>
            </a:r>
          </a:p>
          <a:p>
            <a:r>
              <a:rPr lang="en-US" sz="3200" b="1" dirty="0" smtClean="0"/>
              <a:t>Take special care in creating pace and momentum up to the line before the crucial dramatic action.</a:t>
            </a:r>
            <a:endParaRPr lang="en-US" sz="3200" b="1"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33.</a:t>
            </a:r>
            <a:r>
              <a:rPr lang="en-US" b="1" dirty="0" smtClean="0"/>
              <a:t>Overlapping</a:t>
            </a:r>
            <a:endParaRPr lang="en-US" b="1" dirty="0"/>
          </a:p>
        </p:txBody>
      </p:sp>
      <p:sp>
        <p:nvSpPr>
          <p:cNvPr id="3" name="Content Placeholder 2"/>
          <p:cNvSpPr>
            <a:spLocks noGrp="1"/>
          </p:cNvSpPr>
          <p:nvPr>
            <p:ph idx="1"/>
          </p:nvPr>
        </p:nvSpPr>
        <p:spPr>
          <a:xfrm>
            <a:off x="176972" y="1509541"/>
            <a:ext cx="8432207" cy="5090796"/>
          </a:xfrm>
        </p:spPr>
        <p:txBody>
          <a:bodyPr>
            <a:normAutofit/>
          </a:bodyPr>
          <a:lstStyle/>
          <a:p>
            <a:r>
              <a:rPr lang="en-US" sz="3200" b="1" dirty="0" smtClean="0"/>
              <a:t>There’s something very realistic and challenging about overlapping lines in a play.</a:t>
            </a:r>
          </a:p>
          <a:p>
            <a:r>
              <a:rPr lang="en-US" sz="3200" b="1" dirty="0" smtClean="0"/>
              <a:t>It usually occurs where pace and dramatic action is accelerating and need to be timed perfectly for the proper effect.</a:t>
            </a:r>
          </a:p>
          <a:p>
            <a:r>
              <a:rPr lang="en-US" sz="3200" b="1" dirty="0" smtClean="0"/>
              <a:t>It should develop to a point that seems and feels spontaneous and real.</a:t>
            </a:r>
            <a:endParaRPr lang="en-US" sz="3200" b="1"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34.</a:t>
            </a:r>
            <a:r>
              <a:rPr lang="en-US" b="1" dirty="0" smtClean="0"/>
              <a:t>Posture</a:t>
            </a:r>
            <a:endParaRPr lang="en-US" b="1" dirty="0"/>
          </a:p>
        </p:txBody>
      </p:sp>
      <p:sp>
        <p:nvSpPr>
          <p:cNvPr id="3" name="Content Placeholder 2"/>
          <p:cNvSpPr>
            <a:spLocks noGrp="1"/>
          </p:cNvSpPr>
          <p:nvPr>
            <p:ph idx="1"/>
          </p:nvPr>
        </p:nvSpPr>
        <p:spPr>
          <a:xfrm>
            <a:off x="322714" y="1371600"/>
            <a:ext cx="8317696" cy="5218326"/>
          </a:xfrm>
        </p:spPr>
        <p:txBody>
          <a:bodyPr>
            <a:normAutofit/>
          </a:bodyPr>
          <a:lstStyle/>
          <a:p>
            <a:r>
              <a:rPr lang="en-US" sz="3200" b="1" dirty="0" smtClean="0"/>
              <a:t>Posture describes the physical nature of your character and needs to be as carefully developed and the emotional life of your character.</a:t>
            </a:r>
          </a:p>
          <a:p>
            <a:r>
              <a:rPr lang="en-US" sz="3200" b="1" dirty="0" smtClean="0"/>
              <a:t>It defines how your character feels about him or herself, the period of time they exist in, and their status in society.</a:t>
            </a:r>
          </a:p>
          <a:p>
            <a:r>
              <a:rPr lang="en-US" sz="3200" b="1" dirty="0" smtClean="0"/>
              <a:t>Pay special attention to your posture in your character development.</a:t>
            </a:r>
            <a:endParaRPr lang="en-US" sz="3200" b="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35.The Visual Cue</a:t>
            </a:r>
            <a:endParaRPr lang="en-US" dirty="0"/>
          </a:p>
        </p:txBody>
      </p:sp>
      <p:sp>
        <p:nvSpPr>
          <p:cNvPr id="3" name="Content Placeholder 2"/>
          <p:cNvSpPr>
            <a:spLocks noGrp="1"/>
          </p:cNvSpPr>
          <p:nvPr>
            <p:ph idx="1"/>
          </p:nvPr>
        </p:nvSpPr>
        <p:spPr>
          <a:xfrm>
            <a:off x="260253" y="1371600"/>
            <a:ext cx="8609179" cy="5218326"/>
          </a:xfrm>
        </p:spPr>
        <p:txBody>
          <a:bodyPr>
            <a:normAutofit/>
          </a:bodyPr>
          <a:lstStyle/>
          <a:p>
            <a:r>
              <a:rPr lang="en-US" sz="3200" dirty="0" smtClean="0"/>
              <a:t>We pick up cues not only by lines delivered on stage but also from visual cues. </a:t>
            </a:r>
          </a:p>
          <a:p>
            <a:r>
              <a:rPr lang="en-US" sz="3200" dirty="0" smtClean="0"/>
              <a:t>You can enhance a line by reacting properly to a visual cue, like a look or a wink or a hand gesture.</a:t>
            </a:r>
          </a:p>
          <a:p>
            <a:r>
              <a:rPr lang="en-US" sz="3200" dirty="0" smtClean="0"/>
              <a:t>The person giving the cue needs to make sure it is clear and timed to work well as a cue.  Make it “clean.”</a:t>
            </a:r>
            <a:endParaRPr lang="en-US" sz="32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36. Pointing Your Feet</a:t>
            </a:r>
            <a:endParaRPr lang="en-US" b="1" dirty="0"/>
          </a:p>
        </p:txBody>
      </p:sp>
      <p:sp>
        <p:nvSpPr>
          <p:cNvPr id="3" name="Content Placeholder 2"/>
          <p:cNvSpPr>
            <a:spLocks noGrp="1"/>
          </p:cNvSpPr>
          <p:nvPr>
            <p:ph idx="1"/>
          </p:nvPr>
        </p:nvSpPr>
        <p:spPr>
          <a:xfrm>
            <a:off x="367334" y="1196575"/>
            <a:ext cx="8501165" cy="5405578"/>
          </a:xfrm>
        </p:spPr>
        <p:txBody>
          <a:bodyPr>
            <a:normAutofit/>
          </a:bodyPr>
          <a:lstStyle/>
          <a:p>
            <a:r>
              <a:rPr lang="en-US" sz="3200" b="1" dirty="0" smtClean="0"/>
              <a:t>Historically, opening up or keeping your upstage foot ahead of your downstage foot is the proper behavior particularly for a proscenium stage. This makes a nice picture.</a:t>
            </a:r>
          </a:p>
          <a:p>
            <a:r>
              <a:rPr lang="en-US" sz="3200" b="1" dirty="0" smtClean="0"/>
              <a:t>Newer directors are trusting the profile and even the back of the actor to portray meaning and breaking up the old “opened-up” look.</a:t>
            </a:r>
          </a:p>
          <a:p>
            <a:r>
              <a:rPr lang="en-US" sz="3200" b="1" dirty="0" smtClean="0"/>
              <a:t>Try to find what is natural but know it needs to be shared with the audience.</a:t>
            </a:r>
          </a:p>
          <a:p>
            <a:endParaRPr lang="en-US" sz="3200" b="1"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37.Prop Acting</a:t>
            </a:r>
            <a:endParaRPr lang="en-US" b="1" dirty="0"/>
          </a:p>
        </p:txBody>
      </p:sp>
      <p:sp>
        <p:nvSpPr>
          <p:cNvPr id="3" name="Content Placeholder 2"/>
          <p:cNvSpPr>
            <a:spLocks noGrp="1"/>
          </p:cNvSpPr>
          <p:nvPr>
            <p:ph idx="1"/>
          </p:nvPr>
        </p:nvSpPr>
        <p:spPr>
          <a:xfrm>
            <a:off x="374765" y="1371600"/>
            <a:ext cx="8390565" cy="5072578"/>
          </a:xfrm>
        </p:spPr>
        <p:txBody>
          <a:bodyPr>
            <a:normAutofit/>
          </a:bodyPr>
          <a:lstStyle/>
          <a:p>
            <a:r>
              <a:rPr lang="en-US" sz="3600" b="1" dirty="0" smtClean="0"/>
              <a:t>Props are often symbols or metaphors for behaviors a character might have. They reveal a great deal about a person by the way you use them.</a:t>
            </a:r>
          </a:p>
          <a:p>
            <a:r>
              <a:rPr lang="en-US" sz="3600" b="1" dirty="0" smtClean="0"/>
              <a:t>Make sure you are as careful with how you use your prop as you should be in creating the psychological profile of your character.</a:t>
            </a:r>
            <a:endParaRPr lang="en-US" sz="3600" b="1"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38. Sitting</a:t>
            </a:r>
            <a:endParaRPr lang="en-US" b="1" dirty="0"/>
          </a:p>
        </p:txBody>
      </p:sp>
      <p:sp>
        <p:nvSpPr>
          <p:cNvPr id="3" name="Content Placeholder 2"/>
          <p:cNvSpPr>
            <a:spLocks noGrp="1"/>
          </p:cNvSpPr>
          <p:nvPr>
            <p:ph idx="1"/>
          </p:nvPr>
        </p:nvSpPr>
        <p:spPr>
          <a:xfrm>
            <a:off x="419811" y="1371601"/>
            <a:ext cx="8186307" cy="4915664"/>
          </a:xfrm>
        </p:spPr>
        <p:txBody>
          <a:bodyPr>
            <a:normAutofit/>
          </a:bodyPr>
          <a:lstStyle/>
          <a:p>
            <a:r>
              <a:rPr lang="en-US" sz="3200" b="1" dirty="0" smtClean="0"/>
              <a:t>Sitting gracefully on stage is often more difficult than it seems, yet how you sit reveals a great deal about your character, their dignity or lack thereof.</a:t>
            </a:r>
          </a:p>
          <a:p>
            <a:r>
              <a:rPr lang="en-US" sz="3200" b="1" dirty="0" smtClean="0"/>
              <a:t>If you must maintain eye contact with another character find the chair with the back of your leg and sit down in one easy movement.</a:t>
            </a:r>
            <a:endParaRPr lang="en-US" sz="32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313613" cy="868362"/>
          </a:xfrm>
        </p:spPr>
        <p:txBody>
          <a:bodyPr/>
          <a:lstStyle/>
          <a:p>
            <a:r>
              <a:rPr lang="en-US" dirty="0" smtClean="0"/>
              <a:t>3.The Obstacle</a:t>
            </a:r>
            <a:endParaRPr lang="en-US" dirty="0"/>
          </a:p>
        </p:txBody>
      </p:sp>
      <p:sp>
        <p:nvSpPr>
          <p:cNvPr id="3" name="Content Placeholder 2"/>
          <p:cNvSpPr>
            <a:spLocks noGrp="1"/>
          </p:cNvSpPr>
          <p:nvPr>
            <p:ph idx="1"/>
          </p:nvPr>
        </p:nvSpPr>
        <p:spPr>
          <a:xfrm>
            <a:off x="249843" y="868362"/>
            <a:ext cx="8754921" cy="4056062"/>
          </a:xfrm>
        </p:spPr>
        <p:txBody>
          <a:bodyPr>
            <a:noAutofit/>
          </a:bodyPr>
          <a:lstStyle/>
          <a:p>
            <a:r>
              <a:rPr lang="en-US" sz="3600" b="1" dirty="0" smtClean="0"/>
              <a:t>In theatre, every action has an obstacle or else the action is </a:t>
            </a:r>
            <a:r>
              <a:rPr lang="en-US" sz="3600" b="1" dirty="0" err="1" smtClean="0"/>
              <a:t>undramatic</a:t>
            </a:r>
            <a:r>
              <a:rPr lang="en-US" sz="3600" b="1" dirty="0" smtClean="0"/>
              <a:t>.</a:t>
            </a:r>
          </a:p>
          <a:p>
            <a:r>
              <a:rPr lang="en-US" sz="3600" b="1" dirty="0" smtClean="0"/>
              <a:t>Sometimes the obstacle is outside himself and sometimes in his own head.</a:t>
            </a:r>
          </a:p>
          <a:p>
            <a:r>
              <a:rPr lang="en-US" sz="3600" b="1" dirty="0" smtClean="0"/>
              <a:t>An actor needs to understand and define the obstacles for every action they face in a scene to help build the tension of the scene.</a:t>
            </a:r>
            <a:endParaRPr lang="en-US" sz="3600" b="1"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39. </a:t>
            </a:r>
            <a:r>
              <a:rPr lang="en-US" b="1" dirty="0" smtClean="0"/>
              <a:t>Punctuation (physical)</a:t>
            </a:r>
            <a:endParaRPr lang="en-US" b="1" dirty="0"/>
          </a:p>
        </p:txBody>
      </p:sp>
      <p:sp>
        <p:nvSpPr>
          <p:cNvPr id="3" name="Content Placeholder 2"/>
          <p:cNvSpPr>
            <a:spLocks noGrp="1"/>
          </p:cNvSpPr>
          <p:nvPr>
            <p:ph idx="1"/>
          </p:nvPr>
        </p:nvSpPr>
        <p:spPr>
          <a:xfrm>
            <a:off x="430306" y="1371600"/>
            <a:ext cx="8354231" cy="5157080"/>
          </a:xfrm>
        </p:spPr>
        <p:txBody>
          <a:bodyPr>
            <a:normAutofit/>
          </a:bodyPr>
          <a:lstStyle/>
          <a:p>
            <a:r>
              <a:rPr lang="en-US" sz="3200" b="1" dirty="0" smtClean="0"/>
              <a:t>Gesture is punctuation clarifying text, as is sitting, standing, starting, stopping, entering, leaving, putting something down or picking it up.</a:t>
            </a:r>
          </a:p>
          <a:p>
            <a:r>
              <a:rPr lang="en-US" sz="3200" b="1" dirty="0" smtClean="0"/>
              <a:t>Make gestures punctuate ideas in the text that require the special attention of movement or action.</a:t>
            </a:r>
          </a:p>
          <a:p>
            <a:r>
              <a:rPr lang="en-US" sz="3200" b="1" dirty="0" smtClean="0"/>
              <a:t>Let the gesture serve the text not draw away from it.</a:t>
            </a:r>
            <a:endParaRPr lang="en-US" sz="3200" b="1"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40.The Long Pause</a:t>
            </a:r>
            <a:endParaRPr lang="en-US" dirty="0"/>
          </a:p>
        </p:txBody>
      </p:sp>
      <p:sp>
        <p:nvSpPr>
          <p:cNvPr id="3" name="Content Placeholder 2"/>
          <p:cNvSpPr>
            <a:spLocks noGrp="1"/>
          </p:cNvSpPr>
          <p:nvPr>
            <p:ph idx="1"/>
          </p:nvPr>
        </p:nvSpPr>
        <p:spPr>
          <a:xfrm>
            <a:off x="205619" y="1371600"/>
            <a:ext cx="8357809" cy="5208210"/>
          </a:xfrm>
        </p:spPr>
        <p:txBody>
          <a:bodyPr>
            <a:normAutofit/>
          </a:bodyPr>
          <a:lstStyle/>
          <a:p>
            <a:r>
              <a:rPr lang="en-US" sz="3200" b="1" dirty="0" smtClean="0"/>
              <a:t>This is the pause before a defining moment in the play…or maybe you </a:t>
            </a:r>
            <a:r>
              <a:rPr lang="en-US" sz="3200" b="1" smtClean="0"/>
              <a:t>forgot your </a:t>
            </a:r>
            <a:r>
              <a:rPr lang="en-US" sz="3200" b="1" dirty="0" smtClean="0"/>
              <a:t>line… hopefully it is the former.</a:t>
            </a:r>
          </a:p>
          <a:p>
            <a:r>
              <a:rPr lang="en-US" sz="3200" b="1" dirty="0" smtClean="0"/>
              <a:t>The pause should be building tension to the release and revelation of the moment of truth.</a:t>
            </a:r>
          </a:p>
          <a:p>
            <a:r>
              <a:rPr lang="en-US" sz="3200" b="1" dirty="0" smtClean="0"/>
              <a:t>These pauses should be up to six seconds but not much longer…it will feel like more to the audience.</a:t>
            </a:r>
            <a:endParaRPr lang="en-US" sz="3200" b="1"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41. Cuing</a:t>
            </a:r>
            <a:endParaRPr lang="en-US" dirty="0"/>
          </a:p>
        </p:txBody>
      </p:sp>
      <p:sp>
        <p:nvSpPr>
          <p:cNvPr id="3" name="Content Placeholder 2"/>
          <p:cNvSpPr>
            <a:spLocks noGrp="1"/>
          </p:cNvSpPr>
          <p:nvPr>
            <p:ph idx="1"/>
          </p:nvPr>
        </p:nvSpPr>
        <p:spPr>
          <a:xfrm>
            <a:off x="374952" y="1371599"/>
            <a:ext cx="8236858" cy="5050971"/>
          </a:xfrm>
        </p:spPr>
        <p:txBody>
          <a:bodyPr>
            <a:normAutofit/>
          </a:bodyPr>
          <a:lstStyle/>
          <a:p>
            <a:r>
              <a:rPr lang="en-US" sz="4000" dirty="0" smtClean="0"/>
              <a:t>Just as in music, cuing has a rhythm.</a:t>
            </a:r>
          </a:p>
          <a:p>
            <a:r>
              <a:rPr lang="en-US" sz="4000" dirty="0" smtClean="0"/>
              <a:t>Be </a:t>
            </a:r>
            <a:r>
              <a:rPr lang="en-US" sz="4000" smtClean="0"/>
              <a:t>aware of </a:t>
            </a:r>
            <a:r>
              <a:rPr lang="en-US" sz="4000" dirty="0" smtClean="0"/>
              <a:t>picking up cues at a lines end and be aware of the rhythm of a scene.</a:t>
            </a:r>
          </a:p>
          <a:p>
            <a:r>
              <a:rPr lang="en-US" sz="4000" dirty="0" smtClean="0"/>
              <a:t>Comedy cuing is always faster than drama unless it is an argument or action scene when cues must flow.</a:t>
            </a:r>
            <a:endParaRPr lang="en-US" sz="40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42. Curtain Lines</a:t>
            </a:r>
            <a:endParaRPr lang="en-US" dirty="0"/>
          </a:p>
        </p:txBody>
      </p:sp>
      <p:sp>
        <p:nvSpPr>
          <p:cNvPr id="3" name="Content Placeholder 2"/>
          <p:cNvSpPr>
            <a:spLocks noGrp="1"/>
          </p:cNvSpPr>
          <p:nvPr>
            <p:ph idx="1"/>
          </p:nvPr>
        </p:nvSpPr>
        <p:spPr>
          <a:xfrm>
            <a:off x="362857" y="1523999"/>
            <a:ext cx="8261047" cy="4898571"/>
          </a:xfrm>
        </p:spPr>
        <p:txBody>
          <a:bodyPr>
            <a:normAutofit/>
          </a:bodyPr>
          <a:lstStyle/>
          <a:p>
            <a:r>
              <a:rPr lang="en-US" sz="3200" b="1" dirty="0" smtClean="0"/>
              <a:t>The last lines of a play bring closure to the process.  They should reflect the final mood and the feeling an audience will go away with.</a:t>
            </a:r>
          </a:p>
          <a:p>
            <a:r>
              <a:rPr lang="en-US" sz="3200" b="1" dirty="0" smtClean="0"/>
              <a:t>Make sure these are clear and punctuated with the final feeling of the play…dramatic or comic.</a:t>
            </a:r>
          </a:p>
          <a:p>
            <a:r>
              <a:rPr lang="en-US" sz="3200" b="1" dirty="0" smtClean="0"/>
              <a:t>The last line of  a play is an important actor’s responsibility to finish the story well.</a:t>
            </a:r>
            <a:endParaRPr lang="en-US" sz="3200" b="1"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43. </a:t>
            </a:r>
            <a:r>
              <a:rPr lang="en-US" dirty="0" smtClean="0"/>
              <a:t>Listening and reacting</a:t>
            </a:r>
            <a:endParaRPr lang="en-US" dirty="0"/>
          </a:p>
        </p:txBody>
      </p:sp>
      <p:sp>
        <p:nvSpPr>
          <p:cNvPr id="3" name="Content Placeholder 2"/>
          <p:cNvSpPr>
            <a:spLocks noGrp="1"/>
          </p:cNvSpPr>
          <p:nvPr>
            <p:ph idx="1"/>
          </p:nvPr>
        </p:nvSpPr>
        <p:spPr>
          <a:xfrm>
            <a:off x="217714" y="1371599"/>
            <a:ext cx="8684381" cy="5123543"/>
          </a:xfrm>
        </p:spPr>
        <p:txBody>
          <a:bodyPr>
            <a:normAutofit/>
          </a:bodyPr>
          <a:lstStyle/>
          <a:p>
            <a:r>
              <a:rPr lang="en-US" sz="3200" b="1" dirty="0" smtClean="0"/>
              <a:t>Sanford </a:t>
            </a:r>
            <a:r>
              <a:rPr lang="en-US" sz="3200" b="1" dirty="0" err="1" smtClean="0"/>
              <a:t>Meisner</a:t>
            </a:r>
            <a:r>
              <a:rPr lang="en-US" sz="3200" b="1" smtClean="0"/>
              <a:t> says </a:t>
            </a:r>
            <a:r>
              <a:rPr lang="en-US" sz="3200" b="1" dirty="0" smtClean="0"/>
              <a:t>the best actors are good listeners.  Listening and reacting to what the other characters are saying is a large part of becoming a complete actor,</a:t>
            </a:r>
          </a:p>
          <a:p>
            <a:r>
              <a:rPr lang="en-US" sz="3200" b="1" dirty="0" smtClean="0"/>
              <a:t>You must be careful not to steal focus by over acting your listening or moving inappropriately during another person’s lines but work hard at listening and not anticipating how you react. Just react to the moment.</a:t>
            </a:r>
            <a:endParaRPr lang="en-US" sz="3200" b="1"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44.Try It Twice</a:t>
            </a:r>
            <a:endParaRPr lang="en-US" dirty="0"/>
          </a:p>
        </p:txBody>
      </p:sp>
      <p:sp>
        <p:nvSpPr>
          <p:cNvPr id="3" name="Content Placeholder 2"/>
          <p:cNvSpPr>
            <a:spLocks noGrp="1"/>
          </p:cNvSpPr>
          <p:nvPr>
            <p:ph idx="1"/>
          </p:nvPr>
        </p:nvSpPr>
        <p:spPr/>
        <p:txBody>
          <a:bodyPr>
            <a:normAutofit/>
          </a:bodyPr>
          <a:lstStyle/>
          <a:p>
            <a:r>
              <a:rPr lang="en-US" sz="3200" dirty="0" smtClean="0"/>
              <a:t>A director gives you a direction and you say, “ I don’t like that.”  The director says “Try it.”  Do try it.  Try it at least twice or more before giving up on the director’s suggestion because usually they have a goal in mind for the moment you are working on.</a:t>
            </a:r>
            <a:endParaRPr lang="en-US" sz="32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45.Schtick</a:t>
            </a:r>
            <a:endParaRPr lang="en-US" dirty="0"/>
          </a:p>
        </p:txBody>
      </p:sp>
      <p:sp>
        <p:nvSpPr>
          <p:cNvPr id="3" name="Content Placeholder 2"/>
          <p:cNvSpPr>
            <a:spLocks noGrp="1"/>
          </p:cNvSpPr>
          <p:nvPr>
            <p:ph idx="1"/>
          </p:nvPr>
        </p:nvSpPr>
        <p:spPr/>
        <p:txBody>
          <a:bodyPr>
            <a:normAutofit fontScale="92500" lnSpcReduction="10000"/>
          </a:bodyPr>
          <a:lstStyle/>
          <a:p>
            <a:r>
              <a:rPr lang="en-US" sz="3200" dirty="0" err="1" smtClean="0"/>
              <a:t>Schtick</a:t>
            </a:r>
            <a:r>
              <a:rPr lang="en-US" sz="3200" dirty="0" smtClean="0"/>
              <a:t> refers to an actor’s bag of tricks that they rely on too frequently sometimes to save time.  A funny accent, an eye patch, a limp, a stutter, a voice…something they have had success with in the past they repeat…again and again.</a:t>
            </a:r>
          </a:p>
          <a:p>
            <a:r>
              <a:rPr lang="en-US" sz="3200" dirty="0" smtClean="0"/>
              <a:t>Use you tools based on the needs of the character and not on what you think is convenient and quick</a:t>
            </a:r>
            <a:endParaRPr lang="en-US" sz="32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46.Narrative Essentials</a:t>
            </a:r>
            <a:endParaRPr lang="en-US" dirty="0"/>
          </a:p>
        </p:txBody>
      </p:sp>
      <p:sp>
        <p:nvSpPr>
          <p:cNvPr id="3" name="Content Placeholder 2"/>
          <p:cNvSpPr>
            <a:spLocks noGrp="1"/>
          </p:cNvSpPr>
          <p:nvPr>
            <p:ph idx="1"/>
          </p:nvPr>
        </p:nvSpPr>
        <p:spPr>
          <a:xfrm>
            <a:off x="744954" y="1371599"/>
            <a:ext cx="7913605" cy="5100227"/>
          </a:xfrm>
        </p:spPr>
        <p:txBody>
          <a:bodyPr>
            <a:normAutofit lnSpcReduction="10000"/>
          </a:bodyPr>
          <a:lstStyle/>
          <a:p>
            <a:r>
              <a:rPr lang="en-US" sz="3200" b="1" dirty="0" smtClean="0"/>
              <a:t>Exposition</a:t>
            </a:r>
            <a:r>
              <a:rPr lang="en-US" sz="3200" dirty="0" smtClean="0"/>
              <a:t> – The method of giving essential information in a play</a:t>
            </a:r>
          </a:p>
          <a:p>
            <a:r>
              <a:rPr lang="en-US" sz="3200" b="1" dirty="0" smtClean="0"/>
              <a:t>Plot- </a:t>
            </a:r>
            <a:r>
              <a:rPr lang="en-US" sz="3200" dirty="0" smtClean="0"/>
              <a:t>The story line, the moment to moment telling of the events</a:t>
            </a:r>
          </a:p>
          <a:p>
            <a:r>
              <a:rPr lang="en-US" sz="3200" b="1" dirty="0" smtClean="0"/>
              <a:t>Characters – </a:t>
            </a:r>
            <a:r>
              <a:rPr lang="en-US" sz="3200" dirty="0" smtClean="0"/>
              <a:t>The people who inhabit the play’s world</a:t>
            </a:r>
          </a:p>
          <a:p>
            <a:r>
              <a:rPr lang="en-US" sz="3200" b="1" dirty="0" smtClean="0"/>
              <a:t>Theme – </a:t>
            </a:r>
            <a:r>
              <a:rPr lang="en-US" sz="3200" dirty="0" smtClean="0"/>
              <a:t>The message the playwright and thereby the director and actors wish to impart.</a:t>
            </a:r>
            <a:endParaRPr lang="en-US" sz="3200" b="1"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47</a:t>
            </a:r>
            <a:r>
              <a:rPr lang="en-US" dirty="0" smtClean="0"/>
              <a:t>.</a:t>
            </a:r>
            <a:r>
              <a:rPr lang="en-US" dirty="0" smtClean="0"/>
              <a:t>Tragedy</a:t>
            </a:r>
            <a:endParaRPr lang="en-US" dirty="0"/>
          </a:p>
        </p:txBody>
      </p:sp>
      <p:sp>
        <p:nvSpPr>
          <p:cNvPr id="3" name="Content Placeholder 2"/>
          <p:cNvSpPr>
            <a:spLocks noGrp="1"/>
          </p:cNvSpPr>
          <p:nvPr>
            <p:ph idx="1"/>
          </p:nvPr>
        </p:nvSpPr>
        <p:spPr>
          <a:xfrm>
            <a:off x="338668" y="1371600"/>
            <a:ext cx="8588564" cy="5486400"/>
          </a:xfrm>
        </p:spPr>
        <p:txBody>
          <a:bodyPr>
            <a:normAutofit/>
          </a:bodyPr>
          <a:lstStyle/>
          <a:p>
            <a:r>
              <a:rPr lang="en-US" sz="3200" dirty="0" smtClean="0"/>
              <a:t>The pinnacle of h</a:t>
            </a:r>
            <a:r>
              <a:rPr lang="en-US" sz="3200" dirty="0" smtClean="0"/>
              <a:t>uman literary achievement is tragedy.  They are somber, meaningful, and thoughtful and deal with profound human emotions</a:t>
            </a:r>
          </a:p>
          <a:p>
            <a:r>
              <a:rPr lang="en-US" sz="3200" dirty="0" smtClean="0"/>
              <a:t>The Protagonist is a significant person </a:t>
            </a:r>
            <a:r>
              <a:rPr lang="en-US" sz="3200" dirty="0" smtClean="0"/>
              <a:t>engaged in a significant struggle, but fails.</a:t>
            </a:r>
          </a:p>
          <a:p>
            <a:r>
              <a:rPr lang="en-US" sz="3200" dirty="0" smtClean="0"/>
              <a:t>Often the outcome seems predestined but still </a:t>
            </a:r>
            <a:r>
              <a:rPr lang="en-US" sz="3200" dirty="0" smtClean="0"/>
              <a:t>elicits the audience’s pity and compassion</a:t>
            </a:r>
          </a:p>
          <a:p>
            <a:endParaRPr lang="en-US" sz="3200" dirty="0" smtClean="0"/>
          </a:p>
          <a:p>
            <a:endParaRPr lang="en-US" sz="32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47.</a:t>
            </a:r>
            <a:r>
              <a:rPr lang="en-US" dirty="0" smtClean="0"/>
              <a:t>Comedy</a:t>
            </a:r>
            <a:endParaRPr lang="en-US" dirty="0"/>
          </a:p>
        </p:txBody>
      </p:sp>
      <p:sp>
        <p:nvSpPr>
          <p:cNvPr id="3" name="Content Placeholder 2"/>
          <p:cNvSpPr>
            <a:spLocks noGrp="1"/>
          </p:cNvSpPr>
          <p:nvPr>
            <p:ph idx="1"/>
          </p:nvPr>
        </p:nvSpPr>
        <p:spPr>
          <a:xfrm>
            <a:off x="474133" y="1371600"/>
            <a:ext cx="8514159" cy="5161282"/>
          </a:xfrm>
        </p:spPr>
        <p:txBody>
          <a:bodyPr>
            <a:normAutofit/>
          </a:bodyPr>
          <a:lstStyle/>
          <a:p>
            <a:r>
              <a:rPr lang="en-US" sz="3200" dirty="0" smtClean="0"/>
              <a:t>In comedy the protagonist is usually an insignificant person who faces gigantic </a:t>
            </a:r>
            <a:r>
              <a:rPr lang="en-US" sz="3200" dirty="0" smtClean="0"/>
              <a:t>challenges but somehow, though there are failures along the way, overcomes and </a:t>
            </a:r>
            <a:r>
              <a:rPr lang="en-US" sz="3200" dirty="0" err="1" smtClean="0"/>
              <a:t>triumphos</a:t>
            </a:r>
            <a:r>
              <a:rPr lang="en-US" sz="3200" dirty="0" smtClean="0"/>
              <a:t> in the end.</a:t>
            </a:r>
            <a:endParaRPr lang="en-US"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9057"/>
            <a:ext cx="7313613" cy="868362"/>
          </a:xfrm>
        </p:spPr>
        <p:txBody>
          <a:bodyPr/>
          <a:lstStyle/>
          <a:p>
            <a:r>
              <a:rPr lang="en-US" dirty="0" smtClean="0"/>
              <a:t>4.Action and Obstacle in Balance</a:t>
            </a:r>
            <a:endParaRPr lang="en-US" dirty="0"/>
          </a:p>
        </p:txBody>
      </p:sp>
      <p:sp>
        <p:nvSpPr>
          <p:cNvPr id="3" name="Content Placeholder 2"/>
          <p:cNvSpPr>
            <a:spLocks noGrp="1"/>
          </p:cNvSpPr>
          <p:nvPr>
            <p:ph idx="1"/>
          </p:nvPr>
        </p:nvSpPr>
        <p:spPr>
          <a:xfrm>
            <a:off x="914400" y="1145168"/>
            <a:ext cx="8007083" cy="5403115"/>
          </a:xfrm>
        </p:spPr>
        <p:txBody>
          <a:bodyPr>
            <a:noAutofit/>
          </a:bodyPr>
          <a:lstStyle/>
          <a:p>
            <a:r>
              <a:rPr lang="en-US" sz="3200" b="1" dirty="0" smtClean="0"/>
              <a:t>If an action is significantly stronger than the obstacle, it is achieved to easily and the result of the moment will be </a:t>
            </a:r>
            <a:r>
              <a:rPr lang="en-US" sz="3200" b="1" dirty="0" err="1" smtClean="0"/>
              <a:t>undramatic</a:t>
            </a:r>
            <a:r>
              <a:rPr lang="en-US" sz="3200" b="1" dirty="0" smtClean="0"/>
              <a:t>.</a:t>
            </a:r>
          </a:p>
          <a:p>
            <a:r>
              <a:rPr lang="en-US" sz="3200" b="1" dirty="0" smtClean="0"/>
              <a:t>If the obstacle is too powerful the action is too soon abandoned and this would be </a:t>
            </a:r>
            <a:r>
              <a:rPr lang="en-US" sz="3200" b="1" dirty="0" err="1" smtClean="0"/>
              <a:t>undramatic</a:t>
            </a:r>
            <a:r>
              <a:rPr lang="en-US" sz="3200" b="1" dirty="0" smtClean="0"/>
              <a:t>.</a:t>
            </a:r>
          </a:p>
          <a:p>
            <a:r>
              <a:rPr lang="en-US" sz="3200" b="1" dirty="0" smtClean="0"/>
              <a:t>It is important for the actor and his team to help create a significant balance between the two forces on stage within the dramatic beats.</a:t>
            </a:r>
            <a:endParaRPr lang="en-US" sz="3200" b="1"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48.Physical Comedy</a:t>
            </a:r>
            <a:endParaRPr lang="en-US" dirty="0"/>
          </a:p>
        </p:txBody>
      </p:sp>
      <p:sp>
        <p:nvSpPr>
          <p:cNvPr id="3" name="Content Placeholder 2"/>
          <p:cNvSpPr>
            <a:spLocks noGrp="1"/>
          </p:cNvSpPr>
          <p:nvPr>
            <p:ph idx="1"/>
          </p:nvPr>
        </p:nvSpPr>
        <p:spPr>
          <a:xfrm>
            <a:off x="914400" y="1735138"/>
            <a:ext cx="7695310" cy="4577946"/>
          </a:xfrm>
        </p:spPr>
        <p:txBody>
          <a:bodyPr>
            <a:normAutofit lnSpcReduction="10000"/>
          </a:bodyPr>
          <a:lstStyle/>
          <a:p>
            <a:r>
              <a:rPr lang="en-US" sz="3200" dirty="0" smtClean="0"/>
              <a:t>Physical comedy involves doing pratfalls and large physical gestures for a laugh or effect.</a:t>
            </a:r>
          </a:p>
          <a:p>
            <a:r>
              <a:rPr lang="en-US" sz="3200" dirty="0" smtClean="0"/>
              <a:t>These must be rehearsed for timing and safety but must be attacked fearlessly and integrated with the character work you are doing.</a:t>
            </a:r>
          </a:p>
          <a:p>
            <a:r>
              <a:rPr lang="en-US" sz="3200" dirty="0" smtClean="0"/>
              <a:t>Many of the best comedians started with physical comedy as their base.</a:t>
            </a:r>
            <a:endParaRPr lang="en-US" sz="3200" dirty="0"/>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49</a:t>
            </a:r>
            <a:r>
              <a:rPr lang="en-US" dirty="0" smtClean="0"/>
              <a:t>.Melodrama</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Melodrama originated in the 19</a:t>
            </a:r>
            <a:r>
              <a:rPr lang="en-US" sz="3200" baseline="30000" dirty="0" smtClean="0"/>
              <a:t>th</a:t>
            </a:r>
            <a:r>
              <a:rPr lang="en-US" sz="3200" dirty="0" smtClean="0"/>
              <a:t> century based on tragedy but focuses on the characters actions more than their motivations.</a:t>
            </a:r>
          </a:p>
          <a:p>
            <a:r>
              <a:rPr lang="en-US" sz="3200" dirty="0" smtClean="0"/>
              <a:t>Characters are broad sketches and stereotypes but sometimes can delve into deeper emotional territory like “Uncle Tom’s Cabin.”</a:t>
            </a:r>
            <a:endParaRPr lang="en-US" sz="3200" dirty="0"/>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50. Sustained Anger/ a no-no</a:t>
            </a:r>
            <a:endParaRPr lang="en-US" dirty="0"/>
          </a:p>
        </p:txBody>
      </p:sp>
      <p:sp>
        <p:nvSpPr>
          <p:cNvPr id="3" name="Content Placeholder 2"/>
          <p:cNvSpPr>
            <a:spLocks noGrp="1"/>
          </p:cNvSpPr>
          <p:nvPr>
            <p:ph idx="1"/>
          </p:nvPr>
        </p:nvSpPr>
        <p:spPr/>
        <p:txBody>
          <a:bodyPr>
            <a:normAutofit/>
          </a:bodyPr>
          <a:lstStyle/>
          <a:p>
            <a:r>
              <a:rPr lang="en-US" sz="3200" dirty="0" smtClean="0"/>
              <a:t>Sustained anger in a scene, especially a lot of loud yelling at a one level is abrasive and difficult for an audience and is not usually very realistic.</a:t>
            </a:r>
          </a:p>
          <a:p>
            <a:r>
              <a:rPr lang="en-US" sz="3200" dirty="0" smtClean="0"/>
              <a:t>Try to find different levels of anger and avoid making anger just shouting and screaming.</a:t>
            </a:r>
            <a:endParaRPr lang="en-US" sz="3200" dirty="0"/>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 Preconceptions</a:t>
            </a:r>
            <a:endParaRPr lang="en-US" dirty="0"/>
          </a:p>
        </p:txBody>
      </p:sp>
      <p:sp>
        <p:nvSpPr>
          <p:cNvPr id="3" name="Content Placeholder 2"/>
          <p:cNvSpPr>
            <a:spLocks noGrp="1"/>
          </p:cNvSpPr>
          <p:nvPr>
            <p:ph idx="1"/>
          </p:nvPr>
        </p:nvSpPr>
        <p:spPr>
          <a:xfrm>
            <a:off x="232036" y="1196677"/>
            <a:ext cx="8573072" cy="5421681"/>
          </a:xfrm>
        </p:spPr>
        <p:txBody>
          <a:bodyPr>
            <a:normAutofit fontScale="92500" lnSpcReduction="10000"/>
          </a:bodyPr>
          <a:lstStyle/>
          <a:p>
            <a:r>
              <a:rPr lang="en-US" sz="3200" dirty="0" smtClean="0"/>
              <a:t>Don’t judge your character.  You are playing a person who probably has a positive self esteem and feeling of themselves even if you are playing someone like Adolph Hitler.  He didn’t think of himself as a monster.</a:t>
            </a:r>
          </a:p>
          <a:p>
            <a:r>
              <a:rPr lang="en-US" sz="3200" dirty="0" err="1" smtClean="0"/>
              <a:t>Iago</a:t>
            </a:r>
            <a:r>
              <a:rPr lang="en-US" sz="3200" dirty="0" smtClean="0"/>
              <a:t>, </a:t>
            </a:r>
            <a:r>
              <a:rPr lang="en-US" sz="3200" dirty="0" err="1" smtClean="0"/>
              <a:t>Medea</a:t>
            </a:r>
            <a:r>
              <a:rPr lang="en-US" sz="3200" dirty="0" smtClean="0"/>
              <a:t>, and Macbeth do what they do for reasons you must discover and not jump to the conclusion they are bad</a:t>
            </a:r>
          </a:p>
          <a:p>
            <a:r>
              <a:rPr lang="en-US" sz="3200" dirty="0" smtClean="0"/>
              <a:t>Pimps and murderers must also be humanized and not judged by societal standards since you may be playing them. Stay neutral</a:t>
            </a:r>
            <a:r>
              <a:rPr lang="en-US" sz="3200" dirty="0" smtClean="0"/>
              <a:t>. Find </a:t>
            </a:r>
            <a:r>
              <a:rPr lang="en-US" sz="3200" smtClean="0"/>
              <a:t>your motivations.</a:t>
            </a:r>
          </a:p>
          <a:p>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9057"/>
            <a:ext cx="7313613" cy="868362"/>
          </a:xfrm>
        </p:spPr>
        <p:txBody>
          <a:bodyPr/>
          <a:lstStyle/>
          <a:p>
            <a:r>
              <a:rPr lang="en-US" dirty="0" smtClean="0"/>
              <a:t>5. Tactics</a:t>
            </a:r>
            <a:endParaRPr lang="en-US" dirty="0"/>
          </a:p>
        </p:txBody>
      </p:sp>
      <p:sp>
        <p:nvSpPr>
          <p:cNvPr id="3" name="Content Placeholder 2"/>
          <p:cNvSpPr>
            <a:spLocks noGrp="1"/>
          </p:cNvSpPr>
          <p:nvPr>
            <p:ph idx="1"/>
          </p:nvPr>
        </p:nvSpPr>
        <p:spPr>
          <a:xfrm>
            <a:off x="478866" y="937419"/>
            <a:ext cx="8017494" cy="5662918"/>
          </a:xfrm>
        </p:spPr>
        <p:txBody>
          <a:bodyPr>
            <a:normAutofit/>
          </a:bodyPr>
          <a:lstStyle/>
          <a:p>
            <a:r>
              <a:rPr lang="en-US" sz="3200" b="1" dirty="0" smtClean="0"/>
              <a:t>Since action is what you want the other character to do, the tactic is how you get them to do it.</a:t>
            </a:r>
          </a:p>
          <a:p>
            <a:r>
              <a:rPr lang="en-US" sz="3200" b="1" dirty="0" smtClean="0"/>
              <a:t>There are an endless variety of tactics an actor may choose for each dramatic moment or action they need to define.</a:t>
            </a:r>
          </a:p>
          <a:p>
            <a:r>
              <a:rPr lang="en-US" sz="3200" b="1" dirty="0" smtClean="0"/>
              <a:t>It is important to try various tactics and not settle on the first or easiest one to perform.</a:t>
            </a:r>
            <a:endParaRPr lang="en-US" sz="32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9057"/>
            <a:ext cx="7313613" cy="868362"/>
          </a:xfrm>
        </p:spPr>
        <p:txBody>
          <a:bodyPr/>
          <a:lstStyle/>
          <a:p>
            <a:r>
              <a:rPr lang="en-US" sz="4000" dirty="0" smtClean="0">
                <a:solidFill>
                  <a:schemeClr val="accent2">
                    <a:lumMod val="75000"/>
                    <a:lumOff val="25000"/>
                  </a:schemeClr>
                </a:solidFill>
              </a:rPr>
              <a:t/>
            </a:r>
            <a:br>
              <a:rPr lang="en-US" sz="4000" dirty="0" smtClean="0">
                <a:solidFill>
                  <a:schemeClr val="accent2">
                    <a:lumMod val="75000"/>
                    <a:lumOff val="25000"/>
                  </a:schemeClr>
                </a:solidFill>
              </a:rPr>
            </a:br>
            <a:r>
              <a:rPr lang="en-US" sz="4000" dirty="0" smtClean="0">
                <a:solidFill>
                  <a:schemeClr val="accent2">
                    <a:lumMod val="75000"/>
                    <a:lumOff val="25000"/>
                  </a:schemeClr>
                </a:solidFill>
              </a:rPr>
              <a:t>6. Working Backwards</a:t>
            </a:r>
            <a:endParaRPr lang="en-US" sz="4000" dirty="0">
              <a:solidFill>
                <a:schemeClr val="accent2">
                  <a:lumMod val="75000"/>
                  <a:lumOff val="25000"/>
                </a:schemeClr>
              </a:solidFill>
            </a:endParaRPr>
          </a:p>
        </p:txBody>
      </p:sp>
      <p:sp>
        <p:nvSpPr>
          <p:cNvPr id="3" name="Content Placeholder 2"/>
          <p:cNvSpPr>
            <a:spLocks noGrp="1"/>
          </p:cNvSpPr>
          <p:nvPr>
            <p:ph idx="1"/>
          </p:nvPr>
        </p:nvSpPr>
        <p:spPr>
          <a:xfrm>
            <a:off x="531058" y="1301328"/>
            <a:ext cx="8442476" cy="4719450"/>
          </a:xfrm>
        </p:spPr>
        <p:txBody>
          <a:bodyPr>
            <a:noAutofit/>
          </a:bodyPr>
          <a:lstStyle/>
          <a:p>
            <a:r>
              <a:rPr lang="en-US" sz="2800" b="1" dirty="0" smtClean="0"/>
              <a:t>Read a script all the way through at least twice focusing on the last FIVE pages.  Understand them thoroughly</a:t>
            </a:r>
          </a:p>
          <a:p>
            <a:r>
              <a:rPr lang="en-US" sz="2800" b="1" dirty="0" smtClean="0"/>
              <a:t>What happens there? What are the metaphors? What is the meaning that the play as a whole carries?</a:t>
            </a:r>
          </a:p>
          <a:p>
            <a:r>
              <a:rPr lang="en-US" sz="2800" b="1" dirty="0" smtClean="0"/>
              <a:t>Use the ending as a backward road map to tell you how you got to where you are when the play ends.</a:t>
            </a:r>
          </a:p>
          <a:p>
            <a:r>
              <a:rPr lang="en-US" sz="2800" b="1" dirty="0" smtClean="0"/>
              <a:t>How can you make those final moments more special?</a:t>
            </a:r>
            <a:endParaRPr lang="en-US" sz="28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313613" cy="868362"/>
          </a:xfrm>
        </p:spPr>
        <p:txBody>
          <a:bodyPr/>
          <a:lstStyle/>
          <a:p>
            <a:r>
              <a:rPr lang="en-US" dirty="0" smtClean="0"/>
              <a:t>7.Subtext</a:t>
            </a:r>
            <a:endParaRPr lang="en-US" dirty="0"/>
          </a:p>
        </p:txBody>
      </p:sp>
      <p:sp>
        <p:nvSpPr>
          <p:cNvPr id="3" name="Content Placeholder 2"/>
          <p:cNvSpPr>
            <a:spLocks noGrp="1"/>
          </p:cNvSpPr>
          <p:nvPr>
            <p:ph idx="1"/>
          </p:nvPr>
        </p:nvSpPr>
        <p:spPr>
          <a:xfrm>
            <a:off x="249844" y="868362"/>
            <a:ext cx="8723690" cy="4584112"/>
          </a:xfrm>
        </p:spPr>
        <p:txBody>
          <a:bodyPr>
            <a:noAutofit/>
          </a:bodyPr>
          <a:lstStyle/>
          <a:p>
            <a:r>
              <a:rPr lang="en-US" sz="3200" b="1" dirty="0" smtClean="0"/>
              <a:t>Subtext is basically what you mean underneath what you say.</a:t>
            </a:r>
          </a:p>
          <a:p>
            <a:r>
              <a:rPr lang="en-US" sz="3200" b="1" dirty="0" smtClean="0"/>
              <a:t>When you define your subtext for a line it almost immediately help you to define your action.</a:t>
            </a:r>
          </a:p>
          <a:p>
            <a:r>
              <a:rPr lang="en-US" sz="3200" b="1" dirty="0" smtClean="0"/>
              <a:t>It’s useful to try to decode your fellow actor’s subtext if they don’t share it with you in rehearsal. Knowing where each other is coming from is important to building the dynamics of a scene.</a:t>
            </a:r>
            <a:endParaRPr lang="en-US" sz="32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9057"/>
            <a:ext cx="7313613" cy="868362"/>
          </a:xfrm>
        </p:spPr>
        <p:txBody>
          <a:bodyPr/>
          <a:lstStyle/>
          <a:p>
            <a:r>
              <a:rPr lang="en-US" dirty="0" smtClean="0"/>
              <a:t>8.The Arc</a:t>
            </a:r>
            <a:endParaRPr lang="en-US" dirty="0"/>
          </a:p>
        </p:txBody>
      </p:sp>
      <p:sp>
        <p:nvSpPr>
          <p:cNvPr id="3" name="Content Placeholder 2"/>
          <p:cNvSpPr>
            <a:spLocks noGrp="1"/>
          </p:cNvSpPr>
          <p:nvPr>
            <p:ph idx="1"/>
          </p:nvPr>
        </p:nvSpPr>
        <p:spPr>
          <a:xfrm>
            <a:off x="291484" y="937418"/>
            <a:ext cx="8852516" cy="4975817"/>
          </a:xfrm>
        </p:spPr>
        <p:txBody>
          <a:bodyPr>
            <a:noAutofit/>
          </a:bodyPr>
          <a:lstStyle/>
          <a:p>
            <a:r>
              <a:rPr lang="en-US" sz="3200" b="1" dirty="0" smtClean="0"/>
              <a:t>There is a difference between what your character wants and feels at the beginning of a play and at the end.  </a:t>
            </a:r>
          </a:p>
          <a:p>
            <a:r>
              <a:rPr lang="en-US" sz="3200" b="1" dirty="0" smtClean="0"/>
              <a:t>There is an arc for the whole play, for an act, for a scene and sometimes even a beat.</a:t>
            </a:r>
          </a:p>
          <a:p>
            <a:r>
              <a:rPr lang="en-US" sz="3200" b="1" dirty="0" smtClean="0"/>
              <a:t>Once you define the starting point, try to find the top of the arc and then the descent. What animates change?</a:t>
            </a:r>
          </a:p>
          <a:p>
            <a:r>
              <a:rPr lang="en-US" sz="3200" b="1" dirty="0" smtClean="0"/>
              <a:t>Understanding the arcs in the play will help give you variety in your performance.</a:t>
            </a:r>
            <a:endParaRPr lang="en-US" sz="32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Ｐ明朝"/>
      </a:majorFont>
      <a:minorFont>
        <a:latin typeface="Goudy Old Style"/>
        <a:ea typeface=""/>
        <a:cs typeface=""/>
        <a:font script="Jpan" typeface="ＭＳ Ｐ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14725</TotalTime>
  <Words>3553</Words>
  <Application>Microsoft Macintosh PowerPoint</Application>
  <PresentationFormat>On-screen Show (4:3)</PresentationFormat>
  <Paragraphs>204</Paragraphs>
  <Slides>53</Slides>
  <Notes>0</Notes>
  <HiddenSlides>0</HiddenSlides>
  <MMClips>0</MMClips>
  <ScaleCrop>false</ScaleCrop>
  <HeadingPairs>
    <vt:vector size="4" baseType="variant">
      <vt:variant>
        <vt:lpstr>Design Template</vt:lpstr>
      </vt:variant>
      <vt:variant>
        <vt:i4>1</vt:i4>
      </vt:variant>
      <vt:variant>
        <vt:lpstr>Slide Titles</vt:lpstr>
      </vt:variant>
      <vt:variant>
        <vt:i4>53</vt:i4>
      </vt:variant>
    </vt:vector>
  </HeadingPairs>
  <TitlesOfParts>
    <vt:vector size="54" baseType="lpstr">
      <vt:lpstr>Inkwell</vt:lpstr>
      <vt:lpstr>Daily Acting Tip  Journals Semester 1</vt:lpstr>
      <vt:lpstr>1.Beats- The actor’s signposts</vt:lpstr>
      <vt:lpstr>2.An Action</vt:lpstr>
      <vt:lpstr>3.The Obstacle</vt:lpstr>
      <vt:lpstr>4.Action and Obstacle in Balance</vt:lpstr>
      <vt:lpstr>5. Tactics</vt:lpstr>
      <vt:lpstr> 6. Working Backwards</vt:lpstr>
      <vt:lpstr>7.Subtext</vt:lpstr>
      <vt:lpstr>8.The Arc</vt:lpstr>
      <vt:lpstr>9.Transitions</vt:lpstr>
      <vt:lpstr>10. Theme ThreadsThree #10 Theme Threads</vt:lpstr>
      <vt:lpstr>11.Backstory</vt:lpstr>
      <vt:lpstr>12. Mysteries</vt:lpstr>
      <vt:lpstr>13.Personalization</vt:lpstr>
      <vt:lpstr>14. Inner Monologue</vt:lpstr>
      <vt:lpstr>15. Framing </vt:lpstr>
      <vt:lpstr>16.Neutral</vt:lpstr>
      <vt:lpstr>17.Doing it in one</vt:lpstr>
      <vt:lpstr>18.Taking Focus</vt:lpstr>
      <vt:lpstr>19.Ancillary Action/Business</vt:lpstr>
      <vt:lpstr>20.New Energy</vt:lpstr>
      <vt:lpstr>21.Stakes</vt:lpstr>
      <vt:lpstr>22.THE PAUSE</vt:lpstr>
      <vt:lpstr>23.DEFINING MOMENTS</vt:lpstr>
      <vt:lpstr>24. OTHER’S NEEDS</vt:lpstr>
      <vt:lpstr>25.What’s the attitude?</vt:lpstr>
      <vt:lpstr>26.THE BUILD</vt:lpstr>
      <vt:lpstr>27.Clean</vt:lpstr>
      <vt:lpstr>28. Loud Enough</vt:lpstr>
      <vt:lpstr>29.Focus</vt:lpstr>
      <vt:lpstr>30.Pace</vt:lpstr>
      <vt:lpstr>31.Buying the Pause</vt:lpstr>
      <vt:lpstr>32. Setting up Drama</vt:lpstr>
      <vt:lpstr>33.Overlapping</vt:lpstr>
      <vt:lpstr>34.Posture</vt:lpstr>
      <vt:lpstr>35.The Visual Cue</vt:lpstr>
      <vt:lpstr>36. Pointing Your Feet</vt:lpstr>
      <vt:lpstr>37.Prop Acting</vt:lpstr>
      <vt:lpstr>38. Sitting</vt:lpstr>
      <vt:lpstr>39. Punctuation (physical)</vt:lpstr>
      <vt:lpstr>40.The Long Pause</vt:lpstr>
      <vt:lpstr>41. Cuing</vt:lpstr>
      <vt:lpstr>42. Curtain Lines</vt:lpstr>
      <vt:lpstr>43. Listening and reacting</vt:lpstr>
      <vt:lpstr>44.Try It Twice</vt:lpstr>
      <vt:lpstr>45.Schtick</vt:lpstr>
      <vt:lpstr>46.Narrative Essentials</vt:lpstr>
      <vt:lpstr>47.Tragedy</vt:lpstr>
      <vt:lpstr>47.Comedy</vt:lpstr>
      <vt:lpstr>48.Physical Comedy</vt:lpstr>
      <vt:lpstr>49.Melodrama</vt:lpstr>
      <vt:lpstr>50. Sustained Anger/ a no-no</vt:lpstr>
      <vt:lpstr>51. Preconceptions</vt:lpstr>
    </vt:vector>
  </TitlesOfParts>
  <Company>William S. Hart UHSD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Daily Journals</dc:title>
  <dc:creator>Hart High</dc:creator>
  <cp:lastModifiedBy>Hart High</cp:lastModifiedBy>
  <cp:revision>56</cp:revision>
  <dcterms:created xsi:type="dcterms:W3CDTF">2012-12-05T16:52:32Z</dcterms:created>
  <dcterms:modified xsi:type="dcterms:W3CDTF">2012-12-06T02:32:36Z</dcterms:modified>
</cp:coreProperties>
</file>